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57" r:id="rId5"/>
    <p:sldId id="258" r:id="rId6"/>
    <p:sldId id="261" r:id="rId7"/>
    <p:sldId id="259" r:id="rId8"/>
    <p:sldId id="284" r:id="rId9"/>
    <p:sldId id="262" r:id="rId10"/>
    <p:sldId id="263" r:id="rId11"/>
    <p:sldId id="264" r:id="rId12"/>
    <p:sldId id="285" r:id="rId13"/>
    <p:sldId id="266" r:id="rId14"/>
    <p:sldId id="267" r:id="rId15"/>
    <p:sldId id="268" r:id="rId16"/>
    <p:sldId id="269" r:id="rId17"/>
    <p:sldId id="281" r:id="rId18"/>
    <p:sldId id="275" r:id="rId19"/>
    <p:sldId id="276" r:id="rId20"/>
    <p:sldId id="271" r:id="rId21"/>
    <p:sldId id="272" r:id="rId22"/>
    <p:sldId id="274" r:id="rId23"/>
    <p:sldId id="286" r:id="rId24"/>
    <p:sldId id="277" r:id="rId25"/>
    <p:sldId id="278" r:id="rId26"/>
    <p:sldId id="279" r:id="rId27"/>
    <p:sldId id="280" r:id="rId28"/>
    <p:sldId id="282" r:id="rId29"/>
    <p:sldId id="283" r:id="rId30"/>
    <p:sldId id="287" r:id="rId31"/>
    <p:sldId id="288" r:id="rId3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snapToGrid="0">
      <p:cViewPr varScale="1">
        <p:scale>
          <a:sx n="53" d="100"/>
          <a:sy n="53" d="100"/>
        </p:scale>
        <p:origin x="64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2E5609-C216-4971-B6D4-4EADA602F34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2346D5CF-6639-4477-A529-46F09057C4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053C852E-CC92-4887-B677-301B39B6C0FB}"/>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D5447F52-98A1-4366-9686-6B4677885C9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516A1DB-9EDA-473C-901E-112EAD00AC3F}"/>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3426123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EDBF8-BDC1-4429-BDE3-BDBB4F2E10A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20299A6-8A91-485B-8FFD-171386A66A43}"/>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44C3F54-013F-48FD-8449-A9BBEE040591}"/>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D2C86841-251C-45FE-8CC4-6FBBAA91826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2739C6C-6252-4811-8B8B-C0A9469EE7BF}"/>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1041082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DB7AC5-3926-4D8C-803E-3318941AB36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365BB8E2-F02C-4D84-A093-2B09BD1807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F85CF92-D414-44BD-A831-13980B4374D6}"/>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B39EF636-C4B1-4279-B44B-E1DB5B8802F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20D17AC-B67E-4AA2-9FE7-F9F4D0ED1B63}"/>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3825457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B73318-2679-43CD-BF16-6CB1B36FF625}"/>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CE126E2-B513-45EC-9213-ED3A17CF76BA}"/>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CB4303CC-60C6-4FE5-9B63-83D974874F39}"/>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5F6C3761-FF3F-4543-832C-729DD78770FB}"/>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6" name="Marcador de pie de página 5">
            <a:extLst>
              <a:ext uri="{FF2B5EF4-FFF2-40B4-BE49-F238E27FC236}">
                <a16:creationId xmlns:a16="http://schemas.microsoft.com/office/drawing/2014/main" id="{72508B33-BC2C-4444-9E4B-0F735E2FD13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5D2F289-5FA2-42B2-9EC1-CB915B8D3361}"/>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1624389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A09229-2890-491E-B146-D864018DF9D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CF8F03B-9827-49FF-B8F3-1E3C13875A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8D8427DE-3E8A-47C7-8803-DAAD547AE06C}"/>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D307D3C6-BF0F-43FA-B569-8C735882C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3903EAC2-95CC-42DD-9A0C-4D31E92DD949}"/>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F4476B84-8EC7-4DFE-A6D5-DDB5457AB3D7}"/>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8" name="Marcador de pie de página 7">
            <a:extLst>
              <a:ext uri="{FF2B5EF4-FFF2-40B4-BE49-F238E27FC236}">
                <a16:creationId xmlns:a16="http://schemas.microsoft.com/office/drawing/2014/main" id="{2C502EC9-4FB8-4BB5-9645-3E00171C4D8D}"/>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CD7CB570-639C-41DA-8754-232CA27BF6F3}"/>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136841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1B200-54D8-4FF0-92AB-6DABBA03FDA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454E35BB-2BAB-48C3-9CB0-524A7F4372D2}"/>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4" name="Marcador de pie de página 3">
            <a:extLst>
              <a:ext uri="{FF2B5EF4-FFF2-40B4-BE49-F238E27FC236}">
                <a16:creationId xmlns:a16="http://schemas.microsoft.com/office/drawing/2014/main" id="{5DDC9099-0BB1-41FC-B73F-27930D614F8B}"/>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B23F49AE-D14B-4DA9-9797-9C704EB99D4D}"/>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4116788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91F2DA6-14D9-43E1-B4D0-E52CCE198D14}"/>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3" name="Marcador de pie de página 2">
            <a:extLst>
              <a:ext uri="{FF2B5EF4-FFF2-40B4-BE49-F238E27FC236}">
                <a16:creationId xmlns:a16="http://schemas.microsoft.com/office/drawing/2014/main" id="{C5892996-2D2E-474B-AC63-A56E3EC8B969}"/>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CEA6EFB-5849-42D6-818F-116CCAA4C621}"/>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2001143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4F367E-92C6-43B8-A2A5-F4B1081842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73D146F7-0279-4964-93D2-D4CC04F31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1FCE64E3-BD7F-4F5F-9AE1-9167E8B992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B5747A3-4465-474E-9D85-38E561C9591C}"/>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6" name="Marcador de pie de página 5">
            <a:extLst>
              <a:ext uri="{FF2B5EF4-FFF2-40B4-BE49-F238E27FC236}">
                <a16:creationId xmlns:a16="http://schemas.microsoft.com/office/drawing/2014/main" id="{CA3BC0E3-D027-4F07-A7C8-2CF2AD5D517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EDB0DBA1-235E-4755-B517-6AC897DE14DF}"/>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876232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F9A5B-3CDD-4895-8B06-7A2B1EA912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264F7BA5-45AC-4C55-A6CC-CAF4B1AA4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B10AEAAC-44CB-437E-B103-28FA322FF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5AF95423-8F9D-4090-B228-A668AACA71B0}"/>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6" name="Marcador de pie de página 5">
            <a:extLst>
              <a:ext uri="{FF2B5EF4-FFF2-40B4-BE49-F238E27FC236}">
                <a16:creationId xmlns:a16="http://schemas.microsoft.com/office/drawing/2014/main" id="{15FD506D-B65E-45B3-A352-857675EDFF7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E2D6CF8-37A4-4086-956E-B0C4651E944A}"/>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1156409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909E26-0B69-48DB-9DC1-E65AE7F18F9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A3F5971F-BA2F-4928-A978-7F95C31A4300}"/>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466A898-981E-40A6-8E3F-B96427C38094}"/>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994FEEB9-93EE-432C-AD17-2769CBBBC26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2BD17F3-F5E0-4295-8754-239C376250E6}"/>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274220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9B0EEC4-3582-458D-9351-C93F56E3105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5BB6C7F-54A3-4707-9E67-35E793367CF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260CA734-050B-4CB0-8078-5BEEE869F672}"/>
              </a:ext>
            </a:extLst>
          </p:cNvPr>
          <p:cNvSpPr>
            <a:spLocks noGrp="1"/>
          </p:cNvSpPr>
          <p:nvPr>
            <p:ph type="dt" sz="half" idx="10"/>
          </p:nvPr>
        </p:nvSpPr>
        <p:spPr/>
        <p:txBody>
          <a:body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58B019CC-9873-455B-A6F9-92374AF8E60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FEF1FC3-C1C4-4348-A87D-DF4CEC819561}"/>
              </a:ext>
            </a:extLst>
          </p:cNvPr>
          <p:cNvSpPr>
            <a:spLocks noGrp="1"/>
          </p:cNvSpPr>
          <p:nvPr>
            <p:ph type="sldNum" sz="quarter" idx="12"/>
          </p:nvPr>
        </p:nvSpPr>
        <p:spPr/>
        <p:txBody>
          <a:bodyPr/>
          <a:lstStyle/>
          <a:p>
            <a:fld id="{10FAE25B-CBF0-4629-AF32-26020F9CDA8B}" type="slidenum">
              <a:rPr lang="es-CL" smtClean="0"/>
              <a:t>‹Nº›</a:t>
            </a:fld>
            <a:endParaRPr lang="es-CL"/>
          </a:p>
        </p:txBody>
      </p:sp>
    </p:spTree>
    <p:extLst>
      <p:ext uri="{BB962C8B-B14F-4D97-AF65-F5344CB8AC3E}">
        <p14:creationId xmlns:p14="http://schemas.microsoft.com/office/powerpoint/2010/main" val="1681995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CC66BB8-9B32-4ED7-8231-7223B3E0C3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60FFD87-E37E-49FF-85F3-F5976755F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406649AC-9FE9-45CE-9741-3661288C1B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F3E0E5-C662-4208-BCAB-091AC34A6A7B}" type="datetimeFigureOut">
              <a:rPr lang="es-CL" smtClean="0"/>
              <a:t>31-07-2018</a:t>
            </a:fld>
            <a:endParaRPr lang="es-CL"/>
          </a:p>
        </p:txBody>
      </p:sp>
      <p:sp>
        <p:nvSpPr>
          <p:cNvPr id="5" name="Marcador de pie de página 4">
            <a:extLst>
              <a:ext uri="{FF2B5EF4-FFF2-40B4-BE49-F238E27FC236}">
                <a16:creationId xmlns:a16="http://schemas.microsoft.com/office/drawing/2014/main" id="{A836256E-40CD-4F7D-99B3-21F977FF3D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B1ECD0A2-AF77-42AD-BEEE-1C610839FD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FAE25B-CBF0-4629-AF32-26020F9CDA8B}" type="slidenum">
              <a:rPr lang="es-CL" smtClean="0"/>
              <a:t>‹Nº›</a:t>
            </a:fld>
            <a:endParaRPr lang="es-CL"/>
          </a:p>
        </p:txBody>
      </p:sp>
    </p:spTree>
    <p:extLst>
      <p:ext uri="{BB962C8B-B14F-4D97-AF65-F5344CB8AC3E}">
        <p14:creationId xmlns:p14="http://schemas.microsoft.com/office/powerpoint/2010/main" val="2749128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2966BE-9807-4B31-967B-D31D30B3CAD5}"/>
              </a:ext>
            </a:extLst>
          </p:cNvPr>
          <p:cNvSpPr>
            <a:spLocks noGrp="1"/>
          </p:cNvSpPr>
          <p:nvPr>
            <p:ph type="ctrTitle"/>
          </p:nvPr>
        </p:nvSpPr>
        <p:spPr/>
        <p:txBody>
          <a:bodyPr/>
          <a:lstStyle/>
          <a:p>
            <a:r>
              <a:rPr lang="es-CL" dirty="0">
                <a:latin typeface="Georgia" panose="02040502050405020303" pitchFamily="18" charset="0"/>
              </a:rPr>
              <a:t>CPT v/s FUT</a:t>
            </a:r>
          </a:p>
        </p:txBody>
      </p:sp>
      <p:sp>
        <p:nvSpPr>
          <p:cNvPr id="3" name="Subtítulo 2">
            <a:extLst>
              <a:ext uri="{FF2B5EF4-FFF2-40B4-BE49-F238E27FC236}">
                <a16:creationId xmlns:a16="http://schemas.microsoft.com/office/drawing/2014/main" id="{0674CBD3-1D73-4D02-A239-9CC739B8B996}"/>
              </a:ext>
            </a:extLst>
          </p:cNvPr>
          <p:cNvSpPr>
            <a:spLocks noGrp="1"/>
          </p:cNvSpPr>
          <p:nvPr>
            <p:ph type="subTitle" idx="1"/>
          </p:nvPr>
        </p:nvSpPr>
        <p:spPr/>
        <p:txBody>
          <a:bodyPr/>
          <a:lstStyle/>
          <a:p>
            <a:r>
              <a:rPr lang="es-CL" dirty="0">
                <a:latin typeface="Georgia" panose="02040502050405020303" pitchFamily="18" charset="0"/>
              </a:rPr>
              <a:t>Carlos Ara González</a:t>
            </a:r>
          </a:p>
        </p:txBody>
      </p:sp>
      <p:pic>
        <p:nvPicPr>
          <p:cNvPr id="4" name="Imagen 3">
            <a:extLst>
              <a:ext uri="{FF2B5EF4-FFF2-40B4-BE49-F238E27FC236}">
                <a16:creationId xmlns:a16="http://schemas.microsoft.com/office/drawing/2014/main" id="{AFEEB270-74B0-47E8-A149-95B31A7290D4}"/>
              </a:ext>
            </a:extLst>
          </p:cNvPr>
          <p:cNvPicPr>
            <a:picLocks noChangeAspect="1"/>
          </p:cNvPicPr>
          <p:nvPr/>
        </p:nvPicPr>
        <p:blipFill>
          <a:blip r:embed="rId2"/>
          <a:stretch>
            <a:fillRect/>
          </a:stretch>
        </p:blipFill>
        <p:spPr>
          <a:xfrm>
            <a:off x="444566" y="146050"/>
            <a:ext cx="2519860" cy="1322947"/>
          </a:xfrm>
          <a:prstGeom prst="rect">
            <a:avLst/>
          </a:prstGeom>
        </p:spPr>
      </p:pic>
    </p:spTree>
    <p:extLst>
      <p:ext uri="{BB962C8B-B14F-4D97-AF65-F5344CB8AC3E}">
        <p14:creationId xmlns:p14="http://schemas.microsoft.com/office/powerpoint/2010/main" val="3288529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D069EA-A915-480B-A9E7-0440107DB994}"/>
              </a:ext>
            </a:extLst>
          </p:cNvPr>
          <p:cNvSpPr>
            <a:spLocks noGrp="1"/>
          </p:cNvSpPr>
          <p:nvPr>
            <p:ph type="title"/>
          </p:nvPr>
        </p:nvSpPr>
        <p:spPr/>
        <p:txBody>
          <a:bodyPr/>
          <a:lstStyle/>
          <a:p>
            <a:r>
              <a:rPr lang="es-CL" dirty="0">
                <a:latin typeface="Georgia" panose="02040502050405020303" pitchFamily="18" charset="0"/>
              </a:rPr>
              <a:t>Objetivo</a:t>
            </a:r>
          </a:p>
        </p:txBody>
      </p:sp>
      <p:sp>
        <p:nvSpPr>
          <p:cNvPr id="3" name="Marcador de contenido 2">
            <a:extLst>
              <a:ext uri="{FF2B5EF4-FFF2-40B4-BE49-F238E27FC236}">
                <a16:creationId xmlns:a16="http://schemas.microsoft.com/office/drawing/2014/main" id="{B67AD67C-DD55-4663-950E-8F25DAF2F647}"/>
              </a:ext>
            </a:extLst>
          </p:cNvPr>
          <p:cNvSpPr>
            <a:spLocks noGrp="1"/>
          </p:cNvSpPr>
          <p:nvPr>
            <p:ph idx="1"/>
          </p:nvPr>
        </p:nvSpPr>
        <p:spPr/>
        <p:txBody>
          <a:bodyPr/>
          <a:lstStyle/>
          <a:p>
            <a:endParaRPr lang="es-CL" dirty="0">
              <a:latin typeface="Georgia" panose="02040502050405020303" pitchFamily="18" charset="0"/>
            </a:endParaRPr>
          </a:p>
          <a:p>
            <a:pPr algn="just"/>
            <a:endParaRPr lang="es-CL" dirty="0">
              <a:latin typeface="Georgia" panose="02040502050405020303" pitchFamily="18" charset="0"/>
            </a:endParaRPr>
          </a:p>
          <a:p>
            <a:pPr algn="just"/>
            <a:r>
              <a:rPr lang="es-CL" dirty="0">
                <a:latin typeface="Georgia" panose="02040502050405020303" pitchFamily="18" charset="0"/>
              </a:rPr>
              <a:t>Establecer la relación que existía entre el Capital Propio Tributario, la RLI y el FUT y señalar algunas situaciones que generan diferencias. </a:t>
            </a:r>
          </a:p>
        </p:txBody>
      </p:sp>
    </p:spTree>
    <p:extLst>
      <p:ext uri="{BB962C8B-B14F-4D97-AF65-F5344CB8AC3E}">
        <p14:creationId xmlns:p14="http://schemas.microsoft.com/office/powerpoint/2010/main" val="1888089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D069EA-A915-480B-A9E7-0440107DB994}"/>
              </a:ext>
            </a:extLst>
          </p:cNvPr>
          <p:cNvSpPr>
            <a:spLocks noGrp="1"/>
          </p:cNvSpPr>
          <p:nvPr>
            <p:ph type="title"/>
          </p:nvPr>
        </p:nvSpPr>
        <p:spPr/>
        <p:txBody>
          <a:bodyPr/>
          <a:lstStyle/>
          <a:p>
            <a:r>
              <a:rPr lang="es-CL" dirty="0">
                <a:latin typeface="Georgia" panose="02040502050405020303" pitchFamily="18" charset="0"/>
              </a:rPr>
              <a:t>Antecedentes</a:t>
            </a:r>
          </a:p>
        </p:txBody>
      </p:sp>
      <p:sp>
        <p:nvSpPr>
          <p:cNvPr id="3" name="Marcador de contenido 2">
            <a:extLst>
              <a:ext uri="{FF2B5EF4-FFF2-40B4-BE49-F238E27FC236}">
                <a16:creationId xmlns:a16="http://schemas.microsoft.com/office/drawing/2014/main" id="{B67AD67C-DD55-4663-950E-8F25DAF2F647}"/>
              </a:ext>
            </a:extLst>
          </p:cNvPr>
          <p:cNvSpPr>
            <a:spLocks noGrp="1"/>
          </p:cNvSpPr>
          <p:nvPr>
            <p:ph idx="1"/>
          </p:nvPr>
        </p:nvSpPr>
        <p:spPr/>
        <p:txBody>
          <a:bodyPr/>
          <a:lstStyle/>
          <a:p>
            <a:endParaRPr lang="es-CL" dirty="0">
              <a:latin typeface="Georgia" panose="02040502050405020303" pitchFamily="18" charset="0"/>
            </a:endParaRPr>
          </a:p>
          <a:p>
            <a:pPr algn="just"/>
            <a:r>
              <a:rPr lang="es-CL" dirty="0">
                <a:latin typeface="Georgia" panose="02040502050405020303" pitchFamily="18" charset="0"/>
              </a:rPr>
              <a:t>La Reforma Tributaria cambió la manera que se determinan las utilidades y/o cantidades tributables mantenidas en las empresas de acumular remanentes de ellas a calcularlas mediante una formula cuyo punto de partida es el capital propio tributario. </a:t>
            </a:r>
          </a:p>
        </p:txBody>
      </p:sp>
    </p:spTree>
    <p:extLst>
      <p:ext uri="{BB962C8B-B14F-4D97-AF65-F5344CB8AC3E}">
        <p14:creationId xmlns:p14="http://schemas.microsoft.com/office/powerpoint/2010/main" val="3207954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61739-A26D-47BF-8F91-199115155981}"/>
              </a:ext>
            </a:extLst>
          </p:cNvPr>
          <p:cNvSpPr>
            <a:spLocks noGrp="1"/>
          </p:cNvSpPr>
          <p:nvPr>
            <p:ph type="title"/>
          </p:nvPr>
        </p:nvSpPr>
        <p:spPr/>
        <p:txBody>
          <a:bodyPr/>
          <a:lstStyle/>
          <a:p>
            <a:r>
              <a:rPr lang="es-CL" dirty="0">
                <a:latin typeface="Georgia" panose="02040502050405020303" pitchFamily="18" charset="0"/>
              </a:rPr>
              <a:t>Como se determinaba el FUT (Art. 14 LIR)</a:t>
            </a:r>
          </a:p>
        </p:txBody>
      </p:sp>
      <p:graphicFrame>
        <p:nvGraphicFramePr>
          <p:cNvPr id="4" name="Marcador de contenido 3">
            <a:extLst>
              <a:ext uri="{FF2B5EF4-FFF2-40B4-BE49-F238E27FC236}">
                <a16:creationId xmlns:a16="http://schemas.microsoft.com/office/drawing/2014/main" id="{19CA7D23-F61C-4564-BA46-E4E7E3DC3140}"/>
              </a:ext>
            </a:extLst>
          </p:cNvPr>
          <p:cNvGraphicFramePr>
            <a:graphicFrameLocks noGrp="1"/>
          </p:cNvGraphicFramePr>
          <p:nvPr>
            <p:ph idx="1"/>
            <p:extLst>
              <p:ext uri="{D42A27DB-BD31-4B8C-83A1-F6EECF244321}">
                <p14:modId xmlns:p14="http://schemas.microsoft.com/office/powerpoint/2010/main" val="2438070363"/>
              </p:ext>
            </p:extLst>
          </p:nvPr>
        </p:nvGraphicFramePr>
        <p:xfrm>
          <a:off x="838200" y="1825625"/>
          <a:ext cx="10515600" cy="3881120"/>
        </p:xfrm>
        <a:graphic>
          <a:graphicData uri="http://schemas.openxmlformats.org/drawingml/2006/table">
            <a:tbl>
              <a:tblPr firstRow="1" bandRow="1">
                <a:tableStyleId>{5C22544A-7EE6-4342-B048-85BDC9FD1C3A}</a:tableStyleId>
              </a:tblPr>
              <a:tblGrid>
                <a:gridCol w="8595360">
                  <a:extLst>
                    <a:ext uri="{9D8B030D-6E8A-4147-A177-3AD203B41FA5}">
                      <a16:colId xmlns:a16="http://schemas.microsoft.com/office/drawing/2014/main" val="1469576849"/>
                    </a:ext>
                  </a:extLst>
                </a:gridCol>
                <a:gridCol w="1920240">
                  <a:extLst>
                    <a:ext uri="{9D8B030D-6E8A-4147-A177-3AD203B41FA5}">
                      <a16:colId xmlns:a16="http://schemas.microsoft.com/office/drawing/2014/main" val="1038334864"/>
                    </a:ext>
                  </a:extLst>
                </a:gridCol>
              </a:tblGrid>
              <a:tr h="370840">
                <a:tc>
                  <a:txBody>
                    <a:bodyPr/>
                    <a:lstStyle/>
                    <a:p>
                      <a:r>
                        <a:rPr lang="es-CL" dirty="0"/>
                        <a:t>Renta Líquida Imponible o Pérdida Tributaria</a:t>
                      </a:r>
                    </a:p>
                  </a:txBody>
                  <a:tcPr/>
                </a:tc>
                <a:tc>
                  <a:txBody>
                    <a:bodyPr/>
                    <a:lstStyle/>
                    <a:p>
                      <a:pPr algn="ctr"/>
                      <a:r>
                        <a:rPr lang="es-CL" b="1" dirty="0"/>
                        <a:t>(+)/(-)</a:t>
                      </a:r>
                    </a:p>
                  </a:txBody>
                  <a:tcPr/>
                </a:tc>
                <a:extLst>
                  <a:ext uri="{0D108BD9-81ED-4DB2-BD59-A6C34878D82A}">
                    <a16:rowId xmlns:a16="http://schemas.microsoft.com/office/drawing/2014/main" val="3370499226"/>
                  </a:ext>
                </a:extLst>
              </a:tr>
              <a:tr h="370840">
                <a:tc>
                  <a:txBody>
                    <a:bodyPr/>
                    <a:lstStyle/>
                    <a:p>
                      <a:r>
                        <a:rPr lang="es-CL" dirty="0"/>
                        <a:t>Rentas Exentas de Impuesto de Primera Categoría Percibidas o Devengadas</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2432359604"/>
                  </a:ext>
                </a:extLst>
              </a:tr>
              <a:tr h="370840">
                <a:tc>
                  <a:txBody>
                    <a:bodyPr/>
                    <a:lstStyle/>
                    <a:p>
                      <a:r>
                        <a:rPr lang="es-CL" dirty="0"/>
                        <a:t>Participaciones sociales Percibidas</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782406786"/>
                  </a:ext>
                </a:extLst>
              </a:tr>
              <a:tr h="370840">
                <a:tc>
                  <a:txBody>
                    <a:bodyPr/>
                    <a:lstStyle/>
                    <a:p>
                      <a:r>
                        <a:rPr lang="es-CL" dirty="0"/>
                        <a:t>Dividendos Percibidos</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436293604"/>
                  </a:ext>
                </a:extLst>
              </a:tr>
              <a:tr h="370840">
                <a:tc>
                  <a:txBody>
                    <a:bodyPr/>
                    <a:lstStyle/>
                    <a:p>
                      <a:r>
                        <a:rPr lang="es-CL" b="1" dirty="0">
                          <a:solidFill>
                            <a:srgbClr val="FF0000"/>
                          </a:solidFill>
                        </a:rPr>
                        <a:t>Demás Ingresos, beneficios o utilidades percibidos o devengados, que sin formar parte de la renta líquida del contribuyentes estén afectos a los impuestos global complementario o adicional, cuando se retiren o distribuyan</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483273668"/>
                  </a:ext>
                </a:extLst>
              </a:tr>
              <a:tr h="370840">
                <a:tc>
                  <a:txBody>
                    <a:bodyPr/>
                    <a:lstStyle/>
                    <a:p>
                      <a:r>
                        <a:rPr lang="es-CL" dirty="0"/>
                        <a:t>Partidas a que se refiere el inciso segundo del artículo 21</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2045089803"/>
                  </a:ext>
                </a:extLst>
              </a:tr>
              <a:tr h="370840">
                <a:tc>
                  <a:txBody>
                    <a:bodyPr/>
                    <a:lstStyle/>
                    <a:p>
                      <a:r>
                        <a:rPr lang="es-CL" dirty="0"/>
                        <a:t>Remanente de Utilidades Tributables o Saldo Negativo de ejercicios anteriores</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979741082"/>
                  </a:ext>
                </a:extLst>
              </a:tr>
              <a:tr h="370840">
                <a:tc>
                  <a:txBody>
                    <a:bodyPr/>
                    <a:lstStyle/>
                    <a:p>
                      <a:r>
                        <a:rPr lang="es-CL" dirty="0"/>
                        <a:t>Retiros o Distribuciones del ejercicio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3136753417"/>
                  </a:ext>
                </a:extLst>
              </a:tr>
              <a:tr h="370840">
                <a:tc>
                  <a:txBody>
                    <a:bodyPr/>
                    <a:lstStyle/>
                    <a:p>
                      <a:r>
                        <a:rPr lang="es-CL" dirty="0"/>
                        <a:t>Remanente de Utilidades Tributables Ejercicio Siguiente o Saldo Negativo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649947362"/>
                  </a:ext>
                </a:extLst>
              </a:tr>
            </a:tbl>
          </a:graphicData>
        </a:graphic>
      </p:graphicFrame>
    </p:spTree>
    <p:extLst>
      <p:ext uri="{BB962C8B-B14F-4D97-AF65-F5344CB8AC3E}">
        <p14:creationId xmlns:p14="http://schemas.microsoft.com/office/powerpoint/2010/main" val="140946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1ABCE-39EE-4E8C-BF7A-952F12095689}"/>
              </a:ext>
            </a:extLst>
          </p:cNvPr>
          <p:cNvSpPr>
            <a:spLocks noGrp="1"/>
          </p:cNvSpPr>
          <p:nvPr>
            <p:ph type="title"/>
          </p:nvPr>
        </p:nvSpPr>
        <p:spPr/>
        <p:txBody>
          <a:bodyPr/>
          <a:lstStyle/>
          <a:p>
            <a:r>
              <a:rPr lang="es-CL" dirty="0">
                <a:latin typeface="Georgia" panose="02040502050405020303" pitchFamily="18" charset="0"/>
              </a:rPr>
              <a:t>RLI y CPT</a:t>
            </a:r>
          </a:p>
        </p:txBody>
      </p:sp>
      <p:graphicFrame>
        <p:nvGraphicFramePr>
          <p:cNvPr id="4" name="Marcador de contenido 3">
            <a:extLst>
              <a:ext uri="{FF2B5EF4-FFF2-40B4-BE49-F238E27FC236}">
                <a16:creationId xmlns:a16="http://schemas.microsoft.com/office/drawing/2014/main" id="{238E31FB-C239-458A-B61D-B627F5059214}"/>
              </a:ext>
            </a:extLst>
          </p:cNvPr>
          <p:cNvGraphicFramePr>
            <a:graphicFrameLocks noGrp="1"/>
          </p:cNvGraphicFramePr>
          <p:nvPr>
            <p:ph idx="1"/>
            <p:extLst>
              <p:ext uri="{D42A27DB-BD31-4B8C-83A1-F6EECF244321}">
                <p14:modId xmlns:p14="http://schemas.microsoft.com/office/powerpoint/2010/main" val="2285591888"/>
              </p:ext>
            </p:extLst>
          </p:nvPr>
        </p:nvGraphicFramePr>
        <p:xfrm>
          <a:off x="838200" y="1825625"/>
          <a:ext cx="10515600" cy="434848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1057465380"/>
                    </a:ext>
                  </a:extLst>
                </a:gridCol>
                <a:gridCol w="914400">
                  <a:extLst>
                    <a:ext uri="{9D8B030D-6E8A-4147-A177-3AD203B41FA5}">
                      <a16:colId xmlns:a16="http://schemas.microsoft.com/office/drawing/2014/main" val="4011005031"/>
                    </a:ext>
                  </a:extLst>
                </a:gridCol>
                <a:gridCol w="4450080">
                  <a:extLst>
                    <a:ext uri="{9D8B030D-6E8A-4147-A177-3AD203B41FA5}">
                      <a16:colId xmlns:a16="http://schemas.microsoft.com/office/drawing/2014/main" val="1852296155"/>
                    </a:ext>
                  </a:extLst>
                </a:gridCol>
                <a:gridCol w="807720">
                  <a:extLst>
                    <a:ext uri="{9D8B030D-6E8A-4147-A177-3AD203B41FA5}">
                      <a16:colId xmlns:a16="http://schemas.microsoft.com/office/drawing/2014/main" val="2379757808"/>
                    </a:ext>
                  </a:extLst>
                </a:gridCol>
              </a:tblGrid>
              <a:tr h="370840">
                <a:tc gridSpan="2">
                  <a:txBody>
                    <a:bodyPr/>
                    <a:lstStyle/>
                    <a:p>
                      <a:pPr algn="ctr"/>
                      <a:r>
                        <a:rPr lang="es-CL" dirty="0"/>
                        <a:t>Determinación RLI</a:t>
                      </a:r>
                    </a:p>
                  </a:txBody>
                  <a:tcPr/>
                </a:tc>
                <a:tc hMerge="1">
                  <a:txBody>
                    <a:bodyPr/>
                    <a:lstStyle/>
                    <a:p>
                      <a:endParaRPr lang="es-CL"/>
                    </a:p>
                  </a:txBody>
                  <a:tcPr/>
                </a:tc>
                <a:tc gridSpan="2">
                  <a:txBody>
                    <a:bodyPr/>
                    <a:lstStyle/>
                    <a:p>
                      <a:pPr algn="ctr"/>
                      <a:r>
                        <a:rPr lang="es-CL" dirty="0"/>
                        <a:t>Movimiento en CPT</a:t>
                      </a:r>
                    </a:p>
                  </a:txBody>
                  <a:tcPr/>
                </a:tc>
                <a:tc hMerge="1">
                  <a:txBody>
                    <a:bodyPr/>
                    <a:lstStyle/>
                    <a:p>
                      <a:endParaRPr lang="es-CL"/>
                    </a:p>
                  </a:txBody>
                  <a:tcPr/>
                </a:tc>
                <a:extLst>
                  <a:ext uri="{0D108BD9-81ED-4DB2-BD59-A6C34878D82A}">
                    <a16:rowId xmlns:a16="http://schemas.microsoft.com/office/drawing/2014/main" val="2855617084"/>
                  </a:ext>
                </a:extLst>
              </a:tr>
              <a:tr h="370840">
                <a:tc>
                  <a:txBody>
                    <a:bodyPr/>
                    <a:lstStyle/>
                    <a:p>
                      <a:r>
                        <a:rPr lang="es-CL" dirty="0"/>
                        <a:t>Ingresos Brutos</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2326314610"/>
                  </a:ext>
                </a:extLst>
              </a:tr>
              <a:tr h="370840">
                <a:tc>
                  <a:txBody>
                    <a:bodyPr/>
                    <a:lstStyle/>
                    <a:p>
                      <a:r>
                        <a:rPr lang="es-CL" dirty="0"/>
                        <a:t>Menos Costo Directo</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3328352131"/>
                  </a:ext>
                </a:extLst>
              </a:tr>
              <a:tr h="370840">
                <a:tc>
                  <a:txBody>
                    <a:bodyPr/>
                    <a:lstStyle/>
                    <a:p>
                      <a:r>
                        <a:rPr lang="es-CL" dirty="0"/>
                        <a:t>Menos Gastos Necesarios</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634066147"/>
                  </a:ext>
                </a:extLst>
              </a:tr>
              <a:tr h="370840">
                <a:tc>
                  <a:txBody>
                    <a:bodyPr/>
                    <a:lstStyle/>
                    <a:p>
                      <a:r>
                        <a:rPr lang="es-CL" dirty="0"/>
                        <a:t>CM Activos No Monetarios</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956968469"/>
                  </a:ext>
                </a:extLst>
              </a:tr>
              <a:tr h="370840">
                <a:tc>
                  <a:txBody>
                    <a:bodyPr/>
                    <a:lstStyle/>
                    <a:p>
                      <a:r>
                        <a:rPr lang="es-CL" dirty="0"/>
                        <a:t>CM Pasivos No Monetarios</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236593941"/>
                  </a:ext>
                </a:extLst>
              </a:tr>
              <a:tr h="370840">
                <a:tc>
                  <a:txBody>
                    <a:bodyPr/>
                    <a:lstStyle/>
                    <a:p>
                      <a:r>
                        <a:rPr lang="es-CL" dirty="0"/>
                        <a:t>CM Patrimonio</a:t>
                      </a:r>
                    </a:p>
                  </a:txBody>
                  <a:tcPr/>
                </a:tc>
                <a:tc>
                  <a:txBody>
                    <a:bodyPr/>
                    <a:lstStyle/>
                    <a:p>
                      <a:pPr algn="ctr"/>
                      <a:r>
                        <a:rPr lang="es-CL" b="1" dirty="0"/>
                        <a:t>(+)/(-)</a:t>
                      </a:r>
                    </a:p>
                  </a:txBody>
                  <a:tcPr>
                    <a:solidFill>
                      <a:srgbClr val="FFC000"/>
                    </a:solidFill>
                  </a:tcPr>
                </a:tc>
                <a:tc>
                  <a:txBody>
                    <a:bodyPr/>
                    <a:lstStyle/>
                    <a:p>
                      <a:r>
                        <a:rPr lang="es-CL" dirty="0"/>
                        <a:t>No tiene efecto en Activos y Pasivos</a:t>
                      </a:r>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2146249088"/>
                  </a:ext>
                </a:extLst>
              </a:tr>
              <a:tr h="370840">
                <a:tc>
                  <a:txBody>
                    <a:bodyPr/>
                    <a:lstStyle/>
                    <a:p>
                      <a:r>
                        <a:rPr lang="es-CL" dirty="0"/>
                        <a:t>Ajustes RLI Agregados Adeudados</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549214594"/>
                  </a:ext>
                </a:extLst>
              </a:tr>
              <a:tr h="370840">
                <a:tc>
                  <a:txBody>
                    <a:bodyPr/>
                    <a:lstStyle/>
                    <a:p>
                      <a:r>
                        <a:rPr lang="es-CL" dirty="0"/>
                        <a:t>Ajustes RLI Agregados Pagados</a:t>
                      </a:r>
                    </a:p>
                  </a:txBody>
                  <a:tcPr/>
                </a:tc>
                <a:tc>
                  <a:txBody>
                    <a:bodyPr/>
                    <a:lstStyle/>
                    <a:p>
                      <a:pPr algn="ctr"/>
                      <a:r>
                        <a:rPr lang="es-CL" b="1" dirty="0"/>
                        <a:t>(+)</a:t>
                      </a:r>
                    </a:p>
                  </a:txBody>
                  <a:tcPr>
                    <a:solidFill>
                      <a:srgbClr val="FFC000"/>
                    </a:solidFill>
                  </a:tcPr>
                </a:tc>
                <a:tc>
                  <a:txBody>
                    <a:bodyPr/>
                    <a:lstStyle/>
                    <a:p>
                      <a:r>
                        <a:rPr lang="es-CL" dirty="0"/>
                        <a:t>No tiene efectos</a:t>
                      </a:r>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1651922697"/>
                  </a:ext>
                </a:extLst>
              </a:tr>
              <a:tr h="370840">
                <a:tc>
                  <a:txBody>
                    <a:bodyPr/>
                    <a:lstStyle/>
                    <a:p>
                      <a:r>
                        <a:rPr lang="es-CL" dirty="0"/>
                        <a:t>Ajustes Deducciones (Participaciones y Dividendos)</a:t>
                      </a:r>
                    </a:p>
                  </a:txBody>
                  <a:tcPr/>
                </a:tc>
                <a:tc>
                  <a:txBody>
                    <a:bodyPr/>
                    <a:lstStyle/>
                    <a:p>
                      <a:pPr algn="ctr"/>
                      <a:r>
                        <a:rPr lang="es-CL" b="1" dirty="0"/>
                        <a:t>(-)</a:t>
                      </a:r>
                    </a:p>
                  </a:txBody>
                  <a:tcPr>
                    <a:solidFill>
                      <a:srgbClr val="FFC000"/>
                    </a:solidFill>
                  </a:tcPr>
                </a:tc>
                <a:tc>
                  <a:txBody>
                    <a:bodyPr/>
                    <a:lstStyle/>
                    <a:p>
                      <a:r>
                        <a:rPr lang="es-CL" dirty="0"/>
                        <a:t>No tiene efectos </a:t>
                      </a:r>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3577355424"/>
                  </a:ext>
                </a:extLst>
              </a:tr>
              <a:tr h="370840">
                <a:tc>
                  <a:txBody>
                    <a:bodyPr/>
                    <a:lstStyle/>
                    <a:p>
                      <a:r>
                        <a:rPr lang="es-CL" dirty="0"/>
                        <a:t>RLI</a:t>
                      </a:r>
                    </a:p>
                  </a:txBody>
                  <a:tcPr/>
                </a:tc>
                <a:tc>
                  <a:txBody>
                    <a:bodyPr/>
                    <a:lstStyle/>
                    <a:p>
                      <a:pPr algn="ctr"/>
                      <a:r>
                        <a:rPr lang="es-CL" b="1" dirty="0"/>
                        <a:t>(+)/(-)</a:t>
                      </a:r>
                    </a:p>
                  </a:txBody>
                  <a:tcPr>
                    <a:solidFill>
                      <a:srgbClr val="FFC000"/>
                    </a:solidFill>
                  </a:tcPr>
                </a:tc>
                <a:tc>
                  <a:txBody>
                    <a:bodyPr/>
                    <a:lstStyle/>
                    <a:p>
                      <a:r>
                        <a:rPr lang="es-CL" dirty="0"/>
                        <a:t>Aumento CPT/Disminución CPT</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392000267"/>
                  </a:ext>
                </a:extLst>
              </a:tr>
            </a:tbl>
          </a:graphicData>
        </a:graphic>
      </p:graphicFrame>
    </p:spTree>
    <p:extLst>
      <p:ext uri="{BB962C8B-B14F-4D97-AF65-F5344CB8AC3E}">
        <p14:creationId xmlns:p14="http://schemas.microsoft.com/office/powerpoint/2010/main" val="1471907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0F5243-D4CD-4026-AC69-FC86FC8A80B4}"/>
              </a:ext>
            </a:extLst>
          </p:cNvPr>
          <p:cNvSpPr>
            <a:spLocks noGrp="1"/>
          </p:cNvSpPr>
          <p:nvPr>
            <p:ph type="title"/>
          </p:nvPr>
        </p:nvSpPr>
        <p:spPr/>
        <p:txBody>
          <a:bodyPr/>
          <a:lstStyle/>
          <a:p>
            <a:r>
              <a:rPr lang="es-CL" dirty="0">
                <a:latin typeface="Georgia" panose="02040502050405020303" pitchFamily="18" charset="0"/>
              </a:rPr>
              <a:t>Veamos números </a:t>
            </a:r>
          </a:p>
        </p:txBody>
      </p:sp>
      <p:sp>
        <p:nvSpPr>
          <p:cNvPr id="3" name="Marcador de contenido 2">
            <a:extLst>
              <a:ext uri="{FF2B5EF4-FFF2-40B4-BE49-F238E27FC236}">
                <a16:creationId xmlns:a16="http://schemas.microsoft.com/office/drawing/2014/main" id="{F09973FC-42B7-4ADC-AB14-30805A1F8E01}"/>
              </a:ext>
            </a:extLst>
          </p:cNvPr>
          <p:cNvSpPr>
            <a:spLocks noGrp="1"/>
          </p:cNvSpPr>
          <p:nvPr>
            <p:ph idx="1"/>
          </p:nvPr>
        </p:nvSpPr>
        <p:spPr/>
        <p:txBody>
          <a:bodyPr/>
          <a:lstStyle/>
          <a:p>
            <a:r>
              <a:rPr lang="es-CL" dirty="0">
                <a:latin typeface="Georgia" panose="02040502050405020303" pitchFamily="18" charset="0"/>
              </a:rPr>
              <a:t>CPT al 31 de diciembre ejercicio anterior</a:t>
            </a:r>
          </a:p>
          <a:p>
            <a:endParaRPr lang="es-CL" dirty="0">
              <a:latin typeface="Georgia" panose="02040502050405020303" pitchFamily="18" charset="0"/>
            </a:endParaRPr>
          </a:p>
          <a:p>
            <a:r>
              <a:rPr lang="es-CL" dirty="0">
                <a:latin typeface="Georgia" panose="02040502050405020303" pitchFamily="18" charset="0"/>
              </a:rPr>
              <a:t>Capital 					$ 10,000</a:t>
            </a:r>
          </a:p>
          <a:p>
            <a:endParaRPr lang="es-CL" dirty="0">
              <a:latin typeface="Georgia" panose="02040502050405020303" pitchFamily="18" charset="0"/>
            </a:endParaRPr>
          </a:p>
          <a:p>
            <a:r>
              <a:rPr lang="es-CL" dirty="0">
                <a:latin typeface="Georgia" panose="02040502050405020303" pitchFamily="18" charset="0"/>
              </a:rPr>
              <a:t>Utilidades				$   5,000</a:t>
            </a:r>
          </a:p>
          <a:p>
            <a:endParaRPr lang="es-CL" dirty="0">
              <a:latin typeface="Georgia" panose="02040502050405020303" pitchFamily="18" charset="0"/>
            </a:endParaRPr>
          </a:p>
          <a:p>
            <a:r>
              <a:rPr lang="es-CL" dirty="0">
                <a:latin typeface="Georgia" panose="02040502050405020303" pitchFamily="18" charset="0"/>
              </a:rPr>
              <a:t>Total					$ 15.000</a:t>
            </a:r>
          </a:p>
          <a:p>
            <a:r>
              <a:rPr lang="es-CL" dirty="0">
                <a:latin typeface="Georgia" panose="02040502050405020303" pitchFamily="18" charset="0"/>
              </a:rPr>
              <a:t>% CM                                                       10%</a:t>
            </a:r>
          </a:p>
        </p:txBody>
      </p:sp>
    </p:spTree>
    <p:extLst>
      <p:ext uri="{BB962C8B-B14F-4D97-AF65-F5344CB8AC3E}">
        <p14:creationId xmlns:p14="http://schemas.microsoft.com/office/powerpoint/2010/main" val="3032166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1ABCE-39EE-4E8C-BF7A-952F12095689}"/>
              </a:ext>
            </a:extLst>
          </p:cNvPr>
          <p:cNvSpPr>
            <a:spLocks noGrp="1"/>
          </p:cNvSpPr>
          <p:nvPr>
            <p:ph type="title"/>
          </p:nvPr>
        </p:nvSpPr>
        <p:spPr/>
        <p:txBody>
          <a:bodyPr/>
          <a:lstStyle/>
          <a:p>
            <a:r>
              <a:rPr lang="es-CL" dirty="0">
                <a:latin typeface="Georgia" panose="02040502050405020303" pitchFamily="18" charset="0"/>
              </a:rPr>
              <a:t>RLI y CPT</a:t>
            </a:r>
          </a:p>
        </p:txBody>
      </p:sp>
      <p:graphicFrame>
        <p:nvGraphicFramePr>
          <p:cNvPr id="4" name="Marcador de contenido 3">
            <a:extLst>
              <a:ext uri="{FF2B5EF4-FFF2-40B4-BE49-F238E27FC236}">
                <a16:creationId xmlns:a16="http://schemas.microsoft.com/office/drawing/2014/main" id="{238E31FB-C239-458A-B61D-B627F5059214}"/>
              </a:ext>
            </a:extLst>
          </p:cNvPr>
          <p:cNvGraphicFramePr>
            <a:graphicFrameLocks noGrp="1"/>
          </p:cNvGraphicFramePr>
          <p:nvPr>
            <p:ph idx="1"/>
            <p:extLst>
              <p:ext uri="{D42A27DB-BD31-4B8C-83A1-F6EECF244321}">
                <p14:modId xmlns:p14="http://schemas.microsoft.com/office/powerpoint/2010/main" val="703224158"/>
              </p:ext>
            </p:extLst>
          </p:nvPr>
        </p:nvGraphicFramePr>
        <p:xfrm>
          <a:off x="838200" y="1825625"/>
          <a:ext cx="10515600" cy="4348480"/>
        </p:xfrm>
        <a:graphic>
          <a:graphicData uri="http://schemas.openxmlformats.org/drawingml/2006/table">
            <a:tbl>
              <a:tblPr firstRow="1" bandRow="1">
                <a:tableStyleId>{5C22544A-7EE6-4342-B048-85BDC9FD1C3A}</a:tableStyleId>
              </a:tblPr>
              <a:tblGrid>
                <a:gridCol w="3459480">
                  <a:extLst>
                    <a:ext uri="{9D8B030D-6E8A-4147-A177-3AD203B41FA5}">
                      <a16:colId xmlns:a16="http://schemas.microsoft.com/office/drawing/2014/main" val="1057465380"/>
                    </a:ext>
                  </a:extLst>
                </a:gridCol>
                <a:gridCol w="883920">
                  <a:extLst>
                    <a:ext uri="{9D8B030D-6E8A-4147-A177-3AD203B41FA5}">
                      <a16:colId xmlns:a16="http://schemas.microsoft.com/office/drawing/2014/main" val="1658353864"/>
                    </a:ext>
                  </a:extLst>
                </a:gridCol>
                <a:gridCol w="914400">
                  <a:extLst>
                    <a:ext uri="{9D8B030D-6E8A-4147-A177-3AD203B41FA5}">
                      <a16:colId xmlns:a16="http://schemas.microsoft.com/office/drawing/2014/main" val="4011005031"/>
                    </a:ext>
                  </a:extLst>
                </a:gridCol>
                <a:gridCol w="3596640">
                  <a:extLst>
                    <a:ext uri="{9D8B030D-6E8A-4147-A177-3AD203B41FA5}">
                      <a16:colId xmlns:a16="http://schemas.microsoft.com/office/drawing/2014/main" val="1852296155"/>
                    </a:ext>
                  </a:extLst>
                </a:gridCol>
                <a:gridCol w="853440">
                  <a:extLst>
                    <a:ext uri="{9D8B030D-6E8A-4147-A177-3AD203B41FA5}">
                      <a16:colId xmlns:a16="http://schemas.microsoft.com/office/drawing/2014/main" val="2837423200"/>
                    </a:ext>
                  </a:extLst>
                </a:gridCol>
                <a:gridCol w="807720">
                  <a:extLst>
                    <a:ext uri="{9D8B030D-6E8A-4147-A177-3AD203B41FA5}">
                      <a16:colId xmlns:a16="http://schemas.microsoft.com/office/drawing/2014/main" val="2379757808"/>
                    </a:ext>
                  </a:extLst>
                </a:gridCol>
              </a:tblGrid>
              <a:tr h="370840">
                <a:tc gridSpan="3">
                  <a:txBody>
                    <a:bodyPr/>
                    <a:lstStyle/>
                    <a:p>
                      <a:pPr algn="ctr"/>
                      <a:r>
                        <a:rPr lang="es-CL" dirty="0"/>
                        <a:t>Determinación RLI</a:t>
                      </a:r>
                    </a:p>
                  </a:txBody>
                  <a:tcPr/>
                </a:tc>
                <a:tc hMerge="1">
                  <a:txBody>
                    <a:bodyPr/>
                    <a:lstStyle/>
                    <a:p>
                      <a:endParaRPr lang="es-CL"/>
                    </a:p>
                  </a:txBody>
                  <a:tcPr/>
                </a:tc>
                <a:tc hMerge="1">
                  <a:txBody>
                    <a:bodyPr/>
                    <a:lstStyle/>
                    <a:p>
                      <a:endParaRPr lang="es-CL"/>
                    </a:p>
                  </a:txBody>
                  <a:tcPr/>
                </a:tc>
                <a:tc gridSpan="3">
                  <a:txBody>
                    <a:bodyPr/>
                    <a:lstStyle/>
                    <a:p>
                      <a:pPr algn="ctr"/>
                      <a:r>
                        <a:rPr lang="es-CL" dirty="0"/>
                        <a:t>Movimiento en CPT</a:t>
                      </a:r>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2855617084"/>
                  </a:ext>
                </a:extLst>
              </a:tr>
              <a:tr h="370840">
                <a:tc>
                  <a:txBody>
                    <a:bodyPr/>
                    <a:lstStyle/>
                    <a:p>
                      <a:r>
                        <a:rPr lang="es-CL" dirty="0"/>
                        <a:t>Ingresos Brutos</a:t>
                      </a:r>
                    </a:p>
                  </a:txBody>
                  <a:tcPr/>
                </a:tc>
                <a:tc>
                  <a:txBody>
                    <a:bodyPr/>
                    <a:lstStyle/>
                    <a:p>
                      <a:pPr algn="r"/>
                      <a:r>
                        <a:rPr lang="es-CL" dirty="0"/>
                        <a:t>12,000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12,000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2326314610"/>
                  </a:ext>
                </a:extLst>
              </a:tr>
              <a:tr h="370840">
                <a:tc>
                  <a:txBody>
                    <a:bodyPr/>
                    <a:lstStyle/>
                    <a:p>
                      <a:r>
                        <a:rPr lang="es-CL" dirty="0"/>
                        <a:t>Menos Costo Directo</a:t>
                      </a:r>
                    </a:p>
                  </a:txBody>
                  <a:tcPr/>
                </a:tc>
                <a:tc>
                  <a:txBody>
                    <a:bodyPr/>
                    <a:lstStyle/>
                    <a:p>
                      <a:pPr algn="r"/>
                      <a:r>
                        <a:rPr lang="es-CL" dirty="0"/>
                        <a:t>(5.200)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(5.200)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3328352131"/>
                  </a:ext>
                </a:extLst>
              </a:tr>
              <a:tr h="370840">
                <a:tc>
                  <a:txBody>
                    <a:bodyPr/>
                    <a:lstStyle/>
                    <a:p>
                      <a:r>
                        <a:rPr lang="es-CL" dirty="0"/>
                        <a:t>Menos Gastos Necesarios</a:t>
                      </a:r>
                    </a:p>
                  </a:txBody>
                  <a:tcPr/>
                </a:tc>
                <a:tc>
                  <a:txBody>
                    <a:bodyPr/>
                    <a:lstStyle/>
                    <a:p>
                      <a:pPr algn="r"/>
                      <a:r>
                        <a:rPr lang="es-CL" dirty="0"/>
                        <a:t>(1.150)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(1.150)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634066147"/>
                  </a:ext>
                </a:extLst>
              </a:tr>
              <a:tr h="370840">
                <a:tc>
                  <a:txBody>
                    <a:bodyPr/>
                    <a:lstStyle/>
                    <a:p>
                      <a:r>
                        <a:rPr lang="es-CL" dirty="0"/>
                        <a:t>CM Activos No Monetarios</a:t>
                      </a:r>
                    </a:p>
                  </a:txBody>
                  <a:tcPr/>
                </a:tc>
                <a:tc>
                  <a:txBody>
                    <a:bodyPr/>
                    <a:lstStyle/>
                    <a:p>
                      <a:pPr algn="r"/>
                      <a:r>
                        <a:rPr lang="es-CL" dirty="0"/>
                        <a:t>300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300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956968469"/>
                  </a:ext>
                </a:extLst>
              </a:tr>
              <a:tr h="370840">
                <a:tc>
                  <a:txBody>
                    <a:bodyPr/>
                    <a:lstStyle/>
                    <a:p>
                      <a:r>
                        <a:rPr lang="es-CL" dirty="0"/>
                        <a:t>CM Pasivos No Monetarios</a:t>
                      </a:r>
                    </a:p>
                  </a:txBody>
                  <a:tcPr/>
                </a:tc>
                <a:tc>
                  <a:txBody>
                    <a:bodyPr/>
                    <a:lstStyle/>
                    <a:p>
                      <a:pPr algn="r"/>
                      <a:r>
                        <a:rPr lang="es-CL" dirty="0"/>
                        <a:t>(150)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(150)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236593941"/>
                  </a:ext>
                </a:extLst>
              </a:tr>
              <a:tr h="370840">
                <a:tc>
                  <a:txBody>
                    <a:bodyPr/>
                    <a:lstStyle/>
                    <a:p>
                      <a:r>
                        <a:rPr lang="es-CL" dirty="0"/>
                        <a:t>CM Patrimonio</a:t>
                      </a:r>
                    </a:p>
                  </a:txBody>
                  <a:tcPr/>
                </a:tc>
                <a:tc>
                  <a:txBody>
                    <a:bodyPr/>
                    <a:lstStyle/>
                    <a:p>
                      <a:pPr algn="r"/>
                      <a:r>
                        <a:rPr lang="es-CL" dirty="0"/>
                        <a:t>(1,500)</a:t>
                      </a:r>
                    </a:p>
                  </a:txBody>
                  <a:tcPr/>
                </a:tc>
                <a:tc>
                  <a:txBody>
                    <a:bodyPr/>
                    <a:lstStyle/>
                    <a:p>
                      <a:pPr algn="ctr"/>
                      <a:r>
                        <a:rPr lang="es-CL" b="1" dirty="0"/>
                        <a:t>(+)/(-)</a:t>
                      </a:r>
                    </a:p>
                  </a:txBody>
                  <a:tcPr>
                    <a:solidFill>
                      <a:srgbClr val="FFC000"/>
                    </a:solidFill>
                  </a:tcPr>
                </a:tc>
                <a:tc>
                  <a:txBody>
                    <a:bodyPr/>
                    <a:lstStyle/>
                    <a:p>
                      <a:r>
                        <a:rPr lang="es-CL" dirty="0"/>
                        <a:t>No tiene efecto en Activos y Pasivos</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2146249088"/>
                  </a:ext>
                </a:extLst>
              </a:tr>
              <a:tr h="370840">
                <a:tc>
                  <a:txBody>
                    <a:bodyPr/>
                    <a:lstStyle/>
                    <a:p>
                      <a:r>
                        <a:rPr lang="es-CL" dirty="0"/>
                        <a:t>Ajustes RLI Agregados Adeudados</a:t>
                      </a:r>
                    </a:p>
                  </a:txBody>
                  <a:tcPr/>
                </a:tc>
                <a:tc>
                  <a:txBody>
                    <a:bodyPr/>
                    <a:lstStyle/>
                    <a:p>
                      <a:pPr algn="r"/>
                      <a:r>
                        <a:rPr lang="es-CL" dirty="0"/>
                        <a:t>10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549214594"/>
                  </a:ext>
                </a:extLst>
              </a:tr>
              <a:tr h="370840">
                <a:tc>
                  <a:txBody>
                    <a:bodyPr/>
                    <a:lstStyle/>
                    <a:p>
                      <a:r>
                        <a:rPr lang="es-CL" dirty="0"/>
                        <a:t>Ajustes RLI Agregados Pagados</a:t>
                      </a:r>
                    </a:p>
                  </a:txBody>
                  <a:tcPr/>
                </a:tc>
                <a:tc>
                  <a:txBody>
                    <a:bodyPr/>
                    <a:lstStyle/>
                    <a:p>
                      <a:pPr algn="r"/>
                      <a:r>
                        <a:rPr lang="es-CL" dirty="0"/>
                        <a:t>12</a:t>
                      </a:r>
                    </a:p>
                  </a:txBody>
                  <a:tcPr/>
                </a:tc>
                <a:tc>
                  <a:txBody>
                    <a:bodyPr/>
                    <a:lstStyle/>
                    <a:p>
                      <a:pPr algn="ctr"/>
                      <a:r>
                        <a:rPr lang="es-CL" b="1" dirty="0"/>
                        <a:t>(+)</a:t>
                      </a:r>
                    </a:p>
                  </a:txBody>
                  <a:tcPr>
                    <a:solidFill>
                      <a:srgbClr val="FFC000"/>
                    </a:solidFill>
                  </a:tcPr>
                </a:tc>
                <a:tc>
                  <a:txBody>
                    <a:bodyPr/>
                    <a:lstStyle/>
                    <a:p>
                      <a:r>
                        <a:rPr lang="es-CL" dirty="0"/>
                        <a:t>No tiene efectos</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1651922697"/>
                  </a:ext>
                </a:extLst>
              </a:tr>
              <a:tr h="370840">
                <a:tc>
                  <a:txBody>
                    <a:bodyPr/>
                    <a:lstStyle/>
                    <a:p>
                      <a:r>
                        <a:rPr lang="es-CL" dirty="0"/>
                        <a:t>Ajustes Deducciones (Participaciones y Dividendos)</a:t>
                      </a:r>
                    </a:p>
                  </a:txBody>
                  <a:tcPr/>
                </a:tc>
                <a:tc>
                  <a:txBody>
                    <a:bodyPr/>
                    <a:lstStyle/>
                    <a:p>
                      <a:pPr algn="r"/>
                      <a:r>
                        <a:rPr lang="es-CL" dirty="0"/>
                        <a:t>(35)</a:t>
                      </a:r>
                    </a:p>
                  </a:txBody>
                  <a:tcPr/>
                </a:tc>
                <a:tc>
                  <a:txBody>
                    <a:bodyPr/>
                    <a:lstStyle/>
                    <a:p>
                      <a:pPr algn="ctr"/>
                      <a:r>
                        <a:rPr lang="es-CL" b="1" dirty="0"/>
                        <a:t>(-)</a:t>
                      </a:r>
                    </a:p>
                  </a:txBody>
                  <a:tcPr>
                    <a:solidFill>
                      <a:srgbClr val="FFC000"/>
                    </a:solidFill>
                  </a:tcPr>
                </a:tc>
                <a:tc>
                  <a:txBody>
                    <a:bodyPr/>
                    <a:lstStyle/>
                    <a:p>
                      <a:r>
                        <a:rPr lang="es-CL" dirty="0"/>
                        <a:t>No tiene efectos </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3577355424"/>
                  </a:ext>
                </a:extLst>
              </a:tr>
              <a:tr h="370840">
                <a:tc>
                  <a:txBody>
                    <a:bodyPr/>
                    <a:lstStyle/>
                    <a:p>
                      <a:r>
                        <a:rPr lang="es-CL" dirty="0"/>
                        <a:t>RLI</a:t>
                      </a:r>
                    </a:p>
                  </a:txBody>
                  <a:tcPr/>
                </a:tc>
                <a:tc>
                  <a:txBody>
                    <a:bodyPr/>
                    <a:lstStyle/>
                    <a:p>
                      <a:pPr algn="r"/>
                      <a:r>
                        <a:rPr lang="es-CL" dirty="0"/>
                        <a:t>4,287</a:t>
                      </a:r>
                    </a:p>
                  </a:txBody>
                  <a:tcPr/>
                </a:tc>
                <a:tc>
                  <a:txBody>
                    <a:bodyPr/>
                    <a:lstStyle/>
                    <a:p>
                      <a:pPr algn="ctr"/>
                      <a:r>
                        <a:rPr lang="es-CL" b="1" dirty="0"/>
                        <a:t>(+)/(-)</a:t>
                      </a:r>
                    </a:p>
                  </a:txBody>
                  <a:tcPr>
                    <a:solidFill>
                      <a:srgbClr val="FFC000"/>
                    </a:solidFill>
                  </a:tcPr>
                </a:tc>
                <a:tc>
                  <a:txBody>
                    <a:bodyPr/>
                    <a:lstStyle/>
                    <a:p>
                      <a:r>
                        <a:rPr lang="es-CL" dirty="0"/>
                        <a:t>Aumento CPT/Disminución CPT</a:t>
                      </a:r>
                    </a:p>
                  </a:txBody>
                  <a:tcPr/>
                </a:tc>
                <a:tc>
                  <a:txBody>
                    <a:bodyPr/>
                    <a:lstStyle/>
                    <a:p>
                      <a:pPr algn="r"/>
                      <a:r>
                        <a:rPr lang="es-CL" dirty="0"/>
                        <a:t>5,810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392000267"/>
                  </a:ext>
                </a:extLst>
              </a:tr>
            </a:tbl>
          </a:graphicData>
        </a:graphic>
      </p:graphicFrame>
    </p:spTree>
    <p:extLst>
      <p:ext uri="{BB962C8B-B14F-4D97-AF65-F5344CB8AC3E}">
        <p14:creationId xmlns:p14="http://schemas.microsoft.com/office/powerpoint/2010/main" val="3960104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0F7E6-E591-446F-9499-6A620283F207}"/>
              </a:ext>
            </a:extLst>
          </p:cNvPr>
          <p:cNvSpPr>
            <a:spLocks noGrp="1"/>
          </p:cNvSpPr>
          <p:nvPr>
            <p:ph type="title"/>
          </p:nvPr>
        </p:nvSpPr>
        <p:spPr/>
        <p:txBody>
          <a:bodyPr/>
          <a:lstStyle/>
          <a:p>
            <a:r>
              <a:rPr lang="es-CL" dirty="0">
                <a:latin typeface="Georgia" panose="02040502050405020303" pitchFamily="18" charset="0"/>
              </a:rPr>
              <a:t>A cuanto asciende el FUT?</a:t>
            </a:r>
          </a:p>
        </p:txBody>
      </p:sp>
      <p:graphicFrame>
        <p:nvGraphicFramePr>
          <p:cNvPr id="4" name="Marcador de contenido 3">
            <a:extLst>
              <a:ext uri="{FF2B5EF4-FFF2-40B4-BE49-F238E27FC236}">
                <a16:creationId xmlns:a16="http://schemas.microsoft.com/office/drawing/2014/main" id="{7C53CE06-BDE7-4252-AC74-76124A808EF2}"/>
              </a:ext>
            </a:extLst>
          </p:cNvPr>
          <p:cNvGraphicFramePr>
            <a:graphicFrameLocks noGrp="1"/>
          </p:cNvGraphicFramePr>
          <p:nvPr>
            <p:ph idx="1"/>
            <p:extLst>
              <p:ext uri="{D42A27DB-BD31-4B8C-83A1-F6EECF244321}">
                <p14:modId xmlns:p14="http://schemas.microsoft.com/office/powerpoint/2010/main" val="2697669009"/>
              </p:ext>
            </p:extLst>
          </p:nvPr>
        </p:nvGraphicFramePr>
        <p:xfrm>
          <a:off x="838200" y="1825625"/>
          <a:ext cx="10515600" cy="4246880"/>
        </p:xfrm>
        <a:graphic>
          <a:graphicData uri="http://schemas.openxmlformats.org/drawingml/2006/table">
            <a:tbl>
              <a:tblPr firstRow="1" bandRow="1">
                <a:tableStyleId>{5C22544A-7EE6-4342-B048-85BDC9FD1C3A}</a:tableStyleId>
              </a:tblPr>
              <a:tblGrid>
                <a:gridCol w="8793480">
                  <a:extLst>
                    <a:ext uri="{9D8B030D-6E8A-4147-A177-3AD203B41FA5}">
                      <a16:colId xmlns:a16="http://schemas.microsoft.com/office/drawing/2014/main" val="3373964995"/>
                    </a:ext>
                  </a:extLst>
                </a:gridCol>
                <a:gridCol w="1722120">
                  <a:extLst>
                    <a:ext uri="{9D8B030D-6E8A-4147-A177-3AD203B41FA5}">
                      <a16:colId xmlns:a16="http://schemas.microsoft.com/office/drawing/2014/main" val="612613013"/>
                    </a:ext>
                  </a:extLst>
                </a:gridCol>
              </a:tblGrid>
              <a:tr h="370840">
                <a:tc>
                  <a:txBody>
                    <a:bodyPr/>
                    <a:lstStyle/>
                    <a:p>
                      <a:r>
                        <a:rPr lang="es-CL" dirty="0"/>
                        <a:t>Remanente de FUT</a:t>
                      </a:r>
                    </a:p>
                  </a:txBody>
                  <a:tcPr/>
                </a:tc>
                <a:tc>
                  <a:txBody>
                    <a:bodyPr/>
                    <a:lstStyle/>
                    <a:p>
                      <a:pPr algn="r"/>
                      <a:r>
                        <a:rPr lang="es-CL" dirty="0"/>
                        <a:t>5,000</a:t>
                      </a:r>
                    </a:p>
                  </a:txBody>
                  <a:tcPr/>
                </a:tc>
                <a:extLst>
                  <a:ext uri="{0D108BD9-81ED-4DB2-BD59-A6C34878D82A}">
                    <a16:rowId xmlns:a16="http://schemas.microsoft.com/office/drawing/2014/main" val="702351960"/>
                  </a:ext>
                </a:extLst>
              </a:tr>
              <a:tr h="370840">
                <a:tc>
                  <a:txBody>
                    <a:bodyPr/>
                    <a:lstStyle/>
                    <a:p>
                      <a:r>
                        <a:rPr lang="es-CL" dirty="0"/>
                        <a:t>Reajuste</a:t>
                      </a:r>
                    </a:p>
                  </a:txBody>
                  <a:tcPr/>
                </a:tc>
                <a:tc>
                  <a:txBody>
                    <a:bodyPr/>
                    <a:lstStyle/>
                    <a:p>
                      <a:pPr algn="r"/>
                      <a:r>
                        <a:rPr lang="es-CL" dirty="0"/>
                        <a:t>500</a:t>
                      </a:r>
                    </a:p>
                  </a:txBody>
                  <a:tcPr/>
                </a:tc>
                <a:extLst>
                  <a:ext uri="{0D108BD9-81ED-4DB2-BD59-A6C34878D82A}">
                    <a16:rowId xmlns:a16="http://schemas.microsoft.com/office/drawing/2014/main" val="1107190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Remanente Reajustado</a:t>
                      </a:r>
                    </a:p>
                    <a:p>
                      <a:endParaRPr lang="es-CL" dirty="0"/>
                    </a:p>
                  </a:txBody>
                  <a:tcPr/>
                </a:tc>
                <a:tc>
                  <a:txBody>
                    <a:bodyPr/>
                    <a:lstStyle/>
                    <a:p>
                      <a:pPr algn="r"/>
                      <a:r>
                        <a:rPr lang="es-CL" dirty="0"/>
                        <a:t>5,500</a:t>
                      </a:r>
                    </a:p>
                  </a:txBody>
                  <a:tcPr/>
                </a:tc>
                <a:extLst>
                  <a:ext uri="{0D108BD9-81ED-4DB2-BD59-A6C34878D82A}">
                    <a16:rowId xmlns:a16="http://schemas.microsoft.com/office/drawing/2014/main" val="140684619"/>
                  </a:ext>
                </a:extLst>
              </a:tr>
              <a:tr h="370840">
                <a:tc>
                  <a:txBody>
                    <a:bodyPr/>
                    <a:lstStyle/>
                    <a:p>
                      <a:r>
                        <a:rPr lang="es-CL" dirty="0"/>
                        <a:t>Renta Líquida Imponible</a:t>
                      </a:r>
                    </a:p>
                  </a:txBody>
                  <a:tcPr/>
                </a:tc>
                <a:tc>
                  <a:txBody>
                    <a:bodyPr/>
                    <a:lstStyle/>
                    <a:p>
                      <a:pPr algn="r"/>
                      <a:r>
                        <a:rPr lang="es-CL" dirty="0"/>
                        <a:t>4,287</a:t>
                      </a:r>
                    </a:p>
                  </a:txBody>
                  <a:tcPr/>
                </a:tc>
                <a:extLst>
                  <a:ext uri="{0D108BD9-81ED-4DB2-BD59-A6C34878D82A}">
                    <a16:rowId xmlns:a16="http://schemas.microsoft.com/office/drawing/2014/main" val="26427104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Ajustes RLI Agregados Pagados</a:t>
                      </a:r>
                    </a:p>
                  </a:txBody>
                  <a:tcPr/>
                </a:tc>
                <a:tc>
                  <a:txBody>
                    <a:bodyPr/>
                    <a:lstStyle/>
                    <a:p>
                      <a:pPr algn="r"/>
                      <a:r>
                        <a:rPr lang="es-CL" dirty="0"/>
                        <a:t>(12)</a:t>
                      </a:r>
                    </a:p>
                  </a:txBody>
                  <a:tcPr/>
                </a:tc>
                <a:extLst>
                  <a:ext uri="{0D108BD9-81ED-4DB2-BD59-A6C34878D82A}">
                    <a16:rowId xmlns:a16="http://schemas.microsoft.com/office/drawing/2014/main" val="3723856249"/>
                  </a:ext>
                </a:extLst>
              </a:tr>
              <a:tr h="370840">
                <a:tc>
                  <a:txBody>
                    <a:bodyPr/>
                    <a:lstStyle/>
                    <a:p>
                      <a:r>
                        <a:rPr lang="es-CL" dirty="0"/>
                        <a:t>Renta Liquida Depurada</a:t>
                      </a:r>
                    </a:p>
                  </a:txBody>
                  <a:tcPr/>
                </a:tc>
                <a:tc>
                  <a:txBody>
                    <a:bodyPr/>
                    <a:lstStyle/>
                    <a:p>
                      <a:pPr algn="r"/>
                      <a:r>
                        <a:rPr lang="es-CL" dirty="0"/>
                        <a:t>4,275</a:t>
                      </a:r>
                    </a:p>
                  </a:txBody>
                  <a:tcPr/>
                </a:tc>
                <a:extLst>
                  <a:ext uri="{0D108BD9-81ED-4DB2-BD59-A6C34878D82A}">
                    <a16:rowId xmlns:a16="http://schemas.microsoft.com/office/drawing/2014/main" val="28179504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Ajustes Deducciones (Participaciones y Dividendos)</a:t>
                      </a:r>
                    </a:p>
                    <a:p>
                      <a:endParaRPr lang="es-CL" dirty="0"/>
                    </a:p>
                  </a:txBody>
                  <a:tcPr/>
                </a:tc>
                <a:tc>
                  <a:txBody>
                    <a:bodyPr/>
                    <a:lstStyle/>
                    <a:p>
                      <a:pPr algn="r"/>
                      <a:r>
                        <a:rPr lang="es-CL" dirty="0"/>
                        <a:t>35</a:t>
                      </a:r>
                    </a:p>
                  </a:txBody>
                  <a:tcPr/>
                </a:tc>
                <a:extLst>
                  <a:ext uri="{0D108BD9-81ED-4DB2-BD59-A6C34878D82A}">
                    <a16:rowId xmlns:a16="http://schemas.microsoft.com/office/drawing/2014/main" val="3952824094"/>
                  </a:ext>
                </a:extLst>
              </a:tr>
              <a:tr h="370840">
                <a:tc>
                  <a:txBody>
                    <a:bodyPr/>
                    <a:lstStyle/>
                    <a:p>
                      <a:r>
                        <a:rPr lang="es-CL" dirty="0"/>
                        <a:t>Subtotal</a:t>
                      </a:r>
                    </a:p>
                  </a:txBody>
                  <a:tcPr/>
                </a:tc>
                <a:tc>
                  <a:txBody>
                    <a:bodyPr/>
                    <a:lstStyle/>
                    <a:p>
                      <a:pPr algn="r"/>
                      <a:r>
                        <a:rPr lang="es-CL" dirty="0"/>
                        <a:t>9,810</a:t>
                      </a:r>
                    </a:p>
                  </a:txBody>
                  <a:tcPr/>
                </a:tc>
                <a:extLst>
                  <a:ext uri="{0D108BD9-81ED-4DB2-BD59-A6C34878D82A}">
                    <a16:rowId xmlns:a16="http://schemas.microsoft.com/office/drawing/2014/main" val="2527090174"/>
                  </a:ext>
                </a:extLst>
              </a:tr>
              <a:tr h="370840">
                <a:tc>
                  <a:txBody>
                    <a:bodyPr/>
                    <a:lstStyle/>
                    <a:p>
                      <a:r>
                        <a:rPr lang="es-CL" dirty="0"/>
                        <a:t>Retiros</a:t>
                      </a:r>
                    </a:p>
                  </a:txBody>
                  <a:tcPr/>
                </a:tc>
                <a:tc>
                  <a:txBody>
                    <a:bodyPr/>
                    <a:lstStyle/>
                    <a:p>
                      <a:pPr algn="r"/>
                      <a:endParaRPr lang="es-CL" dirty="0"/>
                    </a:p>
                  </a:txBody>
                  <a:tcPr/>
                </a:tc>
                <a:extLst>
                  <a:ext uri="{0D108BD9-81ED-4DB2-BD59-A6C34878D82A}">
                    <a16:rowId xmlns:a16="http://schemas.microsoft.com/office/drawing/2014/main" val="2153696368"/>
                  </a:ext>
                </a:extLst>
              </a:tr>
              <a:tr h="370840">
                <a:tc>
                  <a:txBody>
                    <a:bodyPr/>
                    <a:lstStyle/>
                    <a:p>
                      <a:r>
                        <a:rPr lang="es-CL" dirty="0"/>
                        <a:t>Remanente de FUT</a:t>
                      </a:r>
                    </a:p>
                  </a:txBody>
                  <a:tcPr/>
                </a:tc>
                <a:tc>
                  <a:txBody>
                    <a:bodyPr/>
                    <a:lstStyle/>
                    <a:p>
                      <a:pPr algn="r"/>
                      <a:r>
                        <a:rPr lang="es-CL" dirty="0"/>
                        <a:t>9,810</a:t>
                      </a:r>
                    </a:p>
                  </a:txBody>
                  <a:tcPr/>
                </a:tc>
                <a:extLst>
                  <a:ext uri="{0D108BD9-81ED-4DB2-BD59-A6C34878D82A}">
                    <a16:rowId xmlns:a16="http://schemas.microsoft.com/office/drawing/2014/main" val="3298764576"/>
                  </a:ext>
                </a:extLst>
              </a:tr>
            </a:tbl>
          </a:graphicData>
        </a:graphic>
      </p:graphicFrame>
    </p:spTree>
    <p:extLst>
      <p:ext uri="{BB962C8B-B14F-4D97-AF65-F5344CB8AC3E}">
        <p14:creationId xmlns:p14="http://schemas.microsoft.com/office/powerpoint/2010/main" val="133717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EAF25-4A6F-4DDE-868D-6979B7C4FD18}"/>
              </a:ext>
            </a:extLst>
          </p:cNvPr>
          <p:cNvSpPr>
            <a:spLocks noGrp="1"/>
          </p:cNvSpPr>
          <p:nvPr>
            <p:ph type="title"/>
          </p:nvPr>
        </p:nvSpPr>
        <p:spPr/>
        <p:txBody>
          <a:bodyPr/>
          <a:lstStyle/>
          <a:p>
            <a:r>
              <a:rPr lang="es-CL" dirty="0">
                <a:latin typeface="Georgia" panose="02040502050405020303" pitchFamily="18" charset="0"/>
              </a:rPr>
              <a:t>A cuanto asciende el CPT?</a:t>
            </a:r>
          </a:p>
        </p:txBody>
      </p:sp>
      <p:graphicFrame>
        <p:nvGraphicFramePr>
          <p:cNvPr id="4" name="Marcador de contenido 3">
            <a:extLst>
              <a:ext uri="{FF2B5EF4-FFF2-40B4-BE49-F238E27FC236}">
                <a16:creationId xmlns:a16="http://schemas.microsoft.com/office/drawing/2014/main" id="{ECDEB8F6-E467-40E1-9C6E-E2CF72CE0198}"/>
              </a:ext>
            </a:extLst>
          </p:cNvPr>
          <p:cNvGraphicFramePr>
            <a:graphicFrameLocks noGrp="1"/>
          </p:cNvGraphicFramePr>
          <p:nvPr>
            <p:ph idx="1"/>
            <p:extLst>
              <p:ext uri="{D42A27DB-BD31-4B8C-83A1-F6EECF244321}">
                <p14:modId xmlns:p14="http://schemas.microsoft.com/office/powerpoint/2010/main" val="3799829407"/>
              </p:ext>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5989320">
                  <a:extLst>
                    <a:ext uri="{9D8B030D-6E8A-4147-A177-3AD203B41FA5}">
                      <a16:colId xmlns:a16="http://schemas.microsoft.com/office/drawing/2014/main" val="3188053409"/>
                    </a:ext>
                  </a:extLst>
                </a:gridCol>
                <a:gridCol w="2697480">
                  <a:extLst>
                    <a:ext uri="{9D8B030D-6E8A-4147-A177-3AD203B41FA5}">
                      <a16:colId xmlns:a16="http://schemas.microsoft.com/office/drawing/2014/main" val="1988119653"/>
                    </a:ext>
                  </a:extLst>
                </a:gridCol>
                <a:gridCol w="1828800">
                  <a:extLst>
                    <a:ext uri="{9D8B030D-6E8A-4147-A177-3AD203B41FA5}">
                      <a16:colId xmlns:a16="http://schemas.microsoft.com/office/drawing/2014/main" val="235908988"/>
                    </a:ext>
                  </a:extLst>
                </a:gridCol>
              </a:tblGrid>
              <a:tr h="370840">
                <a:tc gridSpan="2">
                  <a:txBody>
                    <a:bodyPr/>
                    <a:lstStyle/>
                    <a:p>
                      <a:r>
                        <a:rPr lang="es-CL" dirty="0"/>
                        <a:t>Capital Propio Tributario Ejercicio Anterior55</a:t>
                      </a:r>
                    </a:p>
                  </a:txBody>
                  <a:tcPr/>
                </a:tc>
                <a:tc hMerge="1">
                  <a:txBody>
                    <a:bodyPr/>
                    <a:lstStyle/>
                    <a:p>
                      <a:endParaRPr lang="es-CL"/>
                    </a:p>
                  </a:txBody>
                  <a:tcPr/>
                </a:tc>
                <a:tc>
                  <a:txBody>
                    <a:bodyPr/>
                    <a:lstStyle/>
                    <a:p>
                      <a:pPr algn="r"/>
                      <a:r>
                        <a:rPr lang="es-CL" dirty="0"/>
                        <a:t>15,000</a:t>
                      </a:r>
                    </a:p>
                  </a:txBody>
                  <a:tcPr/>
                </a:tc>
                <a:extLst>
                  <a:ext uri="{0D108BD9-81ED-4DB2-BD59-A6C34878D82A}">
                    <a16:rowId xmlns:a16="http://schemas.microsoft.com/office/drawing/2014/main" val="2158912794"/>
                  </a:ext>
                </a:extLst>
              </a:tr>
              <a:tr h="370840">
                <a:tc gridSpan="2">
                  <a:txBody>
                    <a:bodyPr/>
                    <a:lstStyle/>
                    <a:p>
                      <a:r>
                        <a:rPr lang="es-CL" dirty="0"/>
                        <a:t>Aumento del Capital Propio del Ejercicio</a:t>
                      </a:r>
                    </a:p>
                  </a:txBody>
                  <a:tcPr/>
                </a:tc>
                <a:tc hMerge="1">
                  <a:txBody>
                    <a:bodyPr/>
                    <a:lstStyle/>
                    <a:p>
                      <a:endParaRPr lang="es-CL"/>
                    </a:p>
                  </a:txBody>
                  <a:tcPr/>
                </a:tc>
                <a:tc>
                  <a:txBody>
                    <a:bodyPr/>
                    <a:lstStyle/>
                    <a:p>
                      <a:pPr algn="r"/>
                      <a:r>
                        <a:rPr lang="es-CL" dirty="0"/>
                        <a:t>5,810</a:t>
                      </a:r>
                    </a:p>
                  </a:txBody>
                  <a:tcPr/>
                </a:tc>
                <a:extLst>
                  <a:ext uri="{0D108BD9-81ED-4DB2-BD59-A6C34878D82A}">
                    <a16:rowId xmlns:a16="http://schemas.microsoft.com/office/drawing/2014/main" val="3684361127"/>
                  </a:ext>
                </a:extLst>
              </a:tr>
              <a:tr h="370840">
                <a:tc gridSpan="2">
                  <a:txBody>
                    <a:bodyPr/>
                    <a:lstStyle/>
                    <a:p>
                      <a:r>
                        <a:rPr lang="es-CL" b="1" dirty="0"/>
                        <a:t>Capital Tributario Final</a:t>
                      </a:r>
                    </a:p>
                  </a:txBody>
                  <a:tcPr/>
                </a:tc>
                <a:tc hMerge="1">
                  <a:txBody>
                    <a:bodyPr/>
                    <a:lstStyle/>
                    <a:p>
                      <a:endParaRPr lang="es-CL"/>
                    </a:p>
                  </a:txBody>
                  <a:tcPr/>
                </a:tc>
                <a:tc>
                  <a:txBody>
                    <a:bodyPr/>
                    <a:lstStyle/>
                    <a:p>
                      <a:pPr algn="r"/>
                      <a:r>
                        <a:rPr lang="es-CL" b="1" u="sng" dirty="0"/>
                        <a:t>20,810</a:t>
                      </a:r>
                    </a:p>
                  </a:txBody>
                  <a:tcPr/>
                </a:tc>
                <a:extLst>
                  <a:ext uri="{0D108BD9-81ED-4DB2-BD59-A6C34878D82A}">
                    <a16:rowId xmlns:a16="http://schemas.microsoft.com/office/drawing/2014/main" val="666498229"/>
                  </a:ext>
                </a:extLst>
              </a:tr>
              <a:tr h="370840">
                <a:tc gridSpan="2">
                  <a:txBody>
                    <a:bodyPr/>
                    <a:lstStyle/>
                    <a:p>
                      <a:r>
                        <a:rPr lang="es-CL" dirty="0">
                          <a:highlight>
                            <a:srgbClr val="FFFF00"/>
                          </a:highlight>
                        </a:rPr>
                        <a:t>Menos Capital Enterado Reajustado</a:t>
                      </a:r>
                    </a:p>
                  </a:txBody>
                  <a:tcPr/>
                </a:tc>
                <a:tc hMerge="1">
                  <a:txBody>
                    <a:bodyPr/>
                    <a:lstStyle/>
                    <a:p>
                      <a:endParaRPr lang="es-CL"/>
                    </a:p>
                  </a:txBody>
                  <a:tcPr/>
                </a:tc>
                <a:tc>
                  <a:txBody>
                    <a:bodyPr/>
                    <a:lstStyle/>
                    <a:p>
                      <a:pPr algn="r"/>
                      <a:endParaRPr lang="es-CL" dirty="0">
                        <a:highlight>
                          <a:srgbClr val="FFFF00"/>
                        </a:highlight>
                      </a:endParaRPr>
                    </a:p>
                  </a:txBody>
                  <a:tcPr/>
                </a:tc>
                <a:extLst>
                  <a:ext uri="{0D108BD9-81ED-4DB2-BD59-A6C34878D82A}">
                    <a16:rowId xmlns:a16="http://schemas.microsoft.com/office/drawing/2014/main" val="1341370493"/>
                  </a:ext>
                </a:extLst>
              </a:tr>
              <a:tr h="370840">
                <a:tc>
                  <a:txBody>
                    <a:bodyPr/>
                    <a:lstStyle/>
                    <a:p>
                      <a:r>
                        <a:rPr lang="es-CL" dirty="0">
                          <a:highlight>
                            <a:srgbClr val="FFFF00"/>
                          </a:highlight>
                        </a:rPr>
                        <a:t>Capital </a:t>
                      </a:r>
                    </a:p>
                  </a:txBody>
                  <a:tcPr/>
                </a:tc>
                <a:tc>
                  <a:txBody>
                    <a:bodyPr/>
                    <a:lstStyle/>
                    <a:p>
                      <a:pPr algn="r"/>
                      <a:r>
                        <a:rPr lang="es-CL" dirty="0">
                          <a:highlight>
                            <a:srgbClr val="FFFF00"/>
                          </a:highlight>
                        </a:rPr>
                        <a:t>10,000</a:t>
                      </a:r>
                    </a:p>
                  </a:txBody>
                  <a:tcPr/>
                </a:tc>
                <a:tc>
                  <a:txBody>
                    <a:bodyPr/>
                    <a:lstStyle/>
                    <a:p>
                      <a:pPr algn="r"/>
                      <a:endParaRPr lang="es-CL" dirty="0">
                        <a:highlight>
                          <a:srgbClr val="FFFF00"/>
                        </a:highlight>
                      </a:endParaRPr>
                    </a:p>
                  </a:txBody>
                  <a:tcPr/>
                </a:tc>
                <a:extLst>
                  <a:ext uri="{0D108BD9-81ED-4DB2-BD59-A6C34878D82A}">
                    <a16:rowId xmlns:a16="http://schemas.microsoft.com/office/drawing/2014/main" val="3318648922"/>
                  </a:ext>
                </a:extLst>
              </a:tr>
              <a:tr h="370840">
                <a:tc>
                  <a:txBody>
                    <a:bodyPr/>
                    <a:lstStyle/>
                    <a:p>
                      <a:r>
                        <a:rPr lang="es-CL" dirty="0">
                          <a:highlight>
                            <a:srgbClr val="FFFF00"/>
                          </a:highlight>
                        </a:rPr>
                        <a:t>Reajuste del Ejercicio</a:t>
                      </a:r>
                    </a:p>
                  </a:txBody>
                  <a:tcPr/>
                </a:tc>
                <a:tc>
                  <a:txBody>
                    <a:bodyPr/>
                    <a:lstStyle/>
                    <a:p>
                      <a:pPr algn="r"/>
                      <a:r>
                        <a:rPr lang="es-CL" dirty="0">
                          <a:highlight>
                            <a:srgbClr val="FFFF00"/>
                          </a:highlight>
                        </a:rPr>
                        <a:t>1,000</a:t>
                      </a:r>
                    </a:p>
                  </a:txBody>
                  <a:tcPr/>
                </a:tc>
                <a:tc>
                  <a:txBody>
                    <a:bodyPr/>
                    <a:lstStyle/>
                    <a:p>
                      <a:pPr algn="r"/>
                      <a:r>
                        <a:rPr lang="es-CL" dirty="0">
                          <a:highlight>
                            <a:srgbClr val="FFFF00"/>
                          </a:highlight>
                        </a:rPr>
                        <a:t>(11.000)</a:t>
                      </a:r>
                    </a:p>
                  </a:txBody>
                  <a:tcPr/>
                </a:tc>
                <a:extLst>
                  <a:ext uri="{0D108BD9-81ED-4DB2-BD59-A6C34878D82A}">
                    <a16:rowId xmlns:a16="http://schemas.microsoft.com/office/drawing/2014/main" val="3283864"/>
                  </a:ext>
                </a:extLst>
              </a:tr>
              <a:tr h="370840">
                <a:tc>
                  <a:txBody>
                    <a:bodyPr/>
                    <a:lstStyle/>
                    <a:p>
                      <a:r>
                        <a:rPr lang="es-CL" dirty="0">
                          <a:highlight>
                            <a:srgbClr val="FFFF00"/>
                          </a:highlight>
                        </a:rPr>
                        <a:t>TOTAL</a:t>
                      </a:r>
                    </a:p>
                  </a:txBody>
                  <a:tcPr/>
                </a:tc>
                <a:tc>
                  <a:txBody>
                    <a:bodyPr/>
                    <a:lstStyle/>
                    <a:p>
                      <a:pPr algn="r"/>
                      <a:endParaRPr lang="es-CL" dirty="0">
                        <a:highlight>
                          <a:srgbClr val="FFFF00"/>
                        </a:highlight>
                      </a:endParaRPr>
                    </a:p>
                  </a:txBody>
                  <a:tcPr/>
                </a:tc>
                <a:tc>
                  <a:txBody>
                    <a:bodyPr/>
                    <a:lstStyle/>
                    <a:p>
                      <a:pPr algn="r"/>
                      <a:r>
                        <a:rPr lang="es-CL" dirty="0">
                          <a:highlight>
                            <a:srgbClr val="FFFF00"/>
                          </a:highlight>
                        </a:rPr>
                        <a:t>9,810</a:t>
                      </a:r>
                    </a:p>
                  </a:txBody>
                  <a:tcPr/>
                </a:tc>
                <a:extLst>
                  <a:ext uri="{0D108BD9-81ED-4DB2-BD59-A6C34878D82A}">
                    <a16:rowId xmlns:a16="http://schemas.microsoft.com/office/drawing/2014/main" val="520669757"/>
                  </a:ext>
                </a:extLst>
              </a:tr>
            </a:tbl>
          </a:graphicData>
        </a:graphic>
      </p:graphicFrame>
    </p:spTree>
    <p:extLst>
      <p:ext uri="{BB962C8B-B14F-4D97-AF65-F5344CB8AC3E}">
        <p14:creationId xmlns:p14="http://schemas.microsoft.com/office/powerpoint/2010/main" val="1181599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6AFF2F-66E0-456F-83F1-FE38900FEC02}"/>
              </a:ext>
            </a:extLst>
          </p:cNvPr>
          <p:cNvSpPr>
            <a:spLocks noGrp="1"/>
          </p:cNvSpPr>
          <p:nvPr>
            <p:ph type="title"/>
          </p:nvPr>
        </p:nvSpPr>
        <p:spPr/>
        <p:txBody>
          <a:bodyPr/>
          <a:lstStyle/>
          <a:p>
            <a:r>
              <a:rPr lang="es-CL" dirty="0">
                <a:latin typeface="Georgia" panose="02040502050405020303" pitchFamily="18" charset="0"/>
              </a:rPr>
              <a:t>Qué pasa si hay retiros?</a:t>
            </a:r>
          </a:p>
        </p:txBody>
      </p:sp>
      <p:sp>
        <p:nvSpPr>
          <p:cNvPr id="3" name="Marcador de contenido 2">
            <a:extLst>
              <a:ext uri="{FF2B5EF4-FFF2-40B4-BE49-F238E27FC236}">
                <a16:creationId xmlns:a16="http://schemas.microsoft.com/office/drawing/2014/main" id="{A77E26E1-23B2-44C6-B522-676C3CBFBE83}"/>
              </a:ext>
            </a:extLst>
          </p:cNvPr>
          <p:cNvSpPr>
            <a:spLocks noGrp="1"/>
          </p:cNvSpPr>
          <p:nvPr>
            <p:ph idx="1"/>
          </p:nvPr>
        </p:nvSpPr>
        <p:spPr/>
        <p:txBody>
          <a:bodyPr/>
          <a:lstStyle/>
          <a:p>
            <a:endParaRPr lang="es-CL" dirty="0">
              <a:latin typeface="Georgia" panose="02040502050405020303" pitchFamily="18" charset="0"/>
            </a:endParaRPr>
          </a:p>
          <a:p>
            <a:r>
              <a:rPr lang="es-CL" dirty="0">
                <a:latin typeface="Georgia" panose="02040502050405020303" pitchFamily="18" charset="0"/>
              </a:rPr>
              <a:t>Ejemplo, $ 4,000</a:t>
            </a:r>
          </a:p>
          <a:p>
            <a:endParaRPr lang="es-CL" dirty="0">
              <a:latin typeface="Georgia" panose="02040502050405020303" pitchFamily="18" charset="0"/>
            </a:endParaRPr>
          </a:p>
          <a:p>
            <a:r>
              <a:rPr lang="es-CL" dirty="0">
                <a:latin typeface="Georgia" panose="02040502050405020303" pitchFamily="18" charset="0"/>
              </a:rPr>
              <a:t>Reajuste, 6%, $ 240</a:t>
            </a:r>
          </a:p>
          <a:p>
            <a:endParaRPr lang="es-CL" dirty="0">
              <a:latin typeface="Georgia" panose="02040502050405020303" pitchFamily="18" charset="0"/>
            </a:endParaRPr>
          </a:p>
        </p:txBody>
      </p:sp>
    </p:spTree>
    <p:extLst>
      <p:ext uri="{BB962C8B-B14F-4D97-AF65-F5344CB8AC3E}">
        <p14:creationId xmlns:p14="http://schemas.microsoft.com/office/powerpoint/2010/main" val="4064639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1ABCE-39EE-4E8C-BF7A-952F12095689}"/>
              </a:ext>
            </a:extLst>
          </p:cNvPr>
          <p:cNvSpPr>
            <a:spLocks noGrp="1"/>
          </p:cNvSpPr>
          <p:nvPr>
            <p:ph type="title"/>
          </p:nvPr>
        </p:nvSpPr>
        <p:spPr/>
        <p:txBody>
          <a:bodyPr/>
          <a:lstStyle/>
          <a:p>
            <a:r>
              <a:rPr lang="es-CL" dirty="0">
                <a:latin typeface="Georgia" panose="02040502050405020303" pitchFamily="18" charset="0"/>
              </a:rPr>
              <a:t>RLI y CPT</a:t>
            </a:r>
          </a:p>
        </p:txBody>
      </p:sp>
      <p:graphicFrame>
        <p:nvGraphicFramePr>
          <p:cNvPr id="4" name="Marcador de contenido 3">
            <a:extLst>
              <a:ext uri="{FF2B5EF4-FFF2-40B4-BE49-F238E27FC236}">
                <a16:creationId xmlns:a16="http://schemas.microsoft.com/office/drawing/2014/main" id="{238E31FB-C239-458A-B61D-B627F5059214}"/>
              </a:ext>
            </a:extLst>
          </p:cNvPr>
          <p:cNvGraphicFramePr>
            <a:graphicFrameLocks noGrp="1"/>
          </p:cNvGraphicFramePr>
          <p:nvPr>
            <p:ph idx="1"/>
            <p:extLst>
              <p:ext uri="{D42A27DB-BD31-4B8C-83A1-F6EECF244321}">
                <p14:modId xmlns:p14="http://schemas.microsoft.com/office/powerpoint/2010/main" val="3490582847"/>
              </p:ext>
            </p:extLst>
          </p:nvPr>
        </p:nvGraphicFramePr>
        <p:xfrm>
          <a:off x="838200" y="1825625"/>
          <a:ext cx="10515600" cy="4348480"/>
        </p:xfrm>
        <a:graphic>
          <a:graphicData uri="http://schemas.openxmlformats.org/drawingml/2006/table">
            <a:tbl>
              <a:tblPr firstRow="1" bandRow="1">
                <a:tableStyleId>{5C22544A-7EE6-4342-B048-85BDC9FD1C3A}</a:tableStyleId>
              </a:tblPr>
              <a:tblGrid>
                <a:gridCol w="3459480">
                  <a:extLst>
                    <a:ext uri="{9D8B030D-6E8A-4147-A177-3AD203B41FA5}">
                      <a16:colId xmlns:a16="http://schemas.microsoft.com/office/drawing/2014/main" val="1057465380"/>
                    </a:ext>
                  </a:extLst>
                </a:gridCol>
                <a:gridCol w="883920">
                  <a:extLst>
                    <a:ext uri="{9D8B030D-6E8A-4147-A177-3AD203B41FA5}">
                      <a16:colId xmlns:a16="http://schemas.microsoft.com/office/drawing/2014/main" val="1658353864"/>
                    </a:ext>
                  </a:extLst>
                </a:gridCol>
                <a:gridCol w="914400">
                  <a:extLst>
                    <a:ext uri="{9D8B030D-6E8A-4147-A177-3AD203B41FA5}">
                      <a16:colId xmlns:a16="http://schemas.microsoft.com/office/drawing/2014/main" val="4011005031"/>
                    </a:ext>
                  </a:extLst>
                </a:gridCol>
                <a:gridCol w="3596640">
                  <a:extLst>
                    <a:ext uri="{9D8B030D-6E8A-4147-A177-3AD203B41FA5}">
                      <a16:colId xmlns:a16="http://schemas.microsoft.com/office/drawing/2014/main" val="1852296155"/>
                    </a:ext>
                  </a:extLst>
                </a:gridCol>
                <a:gridCol w="853440">
                  <a:extLst>
                    <a:ext uri="{9D8B030D-6E8A-4147-A177-3AD203B41FA5}">
                      <a16:colId xmlns:a16="http://schemas.microsoft.com/office/drawing/2014/main" val="2837423200"/>
                    </a:ext>
                  </a:extLst>
                </a:gridCol>
                <a:gridCol w="807720">
                  <a:extLst>
                    <a:ext uri="{9D8B030D-6E8A-4147-A177-3AD203B41FA5}">
                      <a16:colId xmlns:a16="http://schemas.microsoft.com/office/drawing/2014/main" val="2379757808"/>
                    </a:ext>
                  </a:extLst>
                </a:gridCol>
              </a:tblGrid>
              <a:tr h="370840">
                <a:tc gridSpan="3">
                  <a:txBody>
                    <a:bodyPr/>
                    <a:lstStyle/>
                    <a:p>
                      <a:pPr algn="ctr"/>
                      <a:r>
                        <a:rPr lang="es-CL" dirty="0"/>
                        <a:t>Determinación RLI</a:t>
                      </a:r>
                    </a:p>
                  </a:txBody>
                  <a:tcPr/>
                </a:tc>
                <a:tc hMerge="1">
                  <a:txBody>
                    <a:bodyPr/>
                    <a:lstStyle/>
                    <a:p>
                      <a:endParaRPr lang="es-CL"/>
                    </a:p>
                  </a:txBody>
                  <a:tcPr/>
                </a:tc>
                <a:tc hMerge="1">
                  <a:txBody>
                    <a:bodyPr/>
                    <a:lstStyle/>
                    <a:p>
                      <a:endParaRPr lang="es-CL"/>
                    </a:p>
                  </a:txBody>
                  <a:tcPr/>
                </a:tc>
                <a:tc gridSpan="3">
                  <a:txBody>
                    <a:bodyPr/>
                    <a:lstStyle/>
                    <a:p>
                      <a:pPr algn="ctr"/>
                      <a:r>
                        <a:rPr lang="es-CL" dirty="0"/>
                        <a:t>Movimiento CPT</a:t>
                      </a:r>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2855617084"/>
                  </a:ext>
                </a:extLst>
              </a:tr>
              <a:tr h="370840">
                <a:tc>
                  <a:txBody>
                    <a:bodyPr/>
                    <a:lstStyle/>
                    <a:p>
                      <a:r>
                        <a:rPr lang="es-CL" dirty="0"/>
                        <a:t>Ingresos Brutos</a:t>
                      </a:r>
                    </a:p>
                  </a:txBody>
                  <a:tcPr/>
                </a:tc>
                <a:tc>
                  <a:txBody>
                    <a:bodyPr/>
                    <a:lstStyle/>
                    <a:p>
                      <a:pPr algn="r"/>
                      <a:r>
                        <a:rPr lang="es-CL" dirty="0"/>
                        <a:t>12,000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12,000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2326314610"/>
                  </a:ext>
                </a:extLst>
              </a:tr>
              <a:tr h="370840">
                <a:tc>
                  <a:txBody>
                    <a:bodyPr/>
                    <a:lstStyle/>
                    <a:p>
                      <a:r>
                        <a:rPr lang="es-CL" dirty="0"/>
                        <a:t>Menos Costo Directo</a:t>
                      </a:r>
                    </a:p>
                  </a:txBody>
                  <a:tcPr/>
                </a:tc>
                <a:tc>
                  <a:txBody>
                    <a:bodyPr/>
                    <a:lstStyle/>
                    <a:p>
                      <a:pPr algn="r"/>
                      <a:r>
                        <a:rPr lang="es-CL" dirty="0"/>
                        <a:t>(5.200)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(5.200)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3328352131"/>
                  </a:ext>
                </a:extLst>
              </a:tr>
              <a:tr h="370840">
                <a:tc>
                  <a:txBody>
                    <a:bodyPr/>
                    <a:lstStyle/>
                    <a:p>
                      <a:r>
                        <a:rPr lang="es-CL" dirty="0"/>
                        <a:t>Menos Gastos Necesarios</a:t>
                      </a:r>
                    </a:p>
                  </a:txBody>
                  <a:tcPr/>
                </a:tc>
                <a:tc>
                  <a:txBody>
                    <a:bodyPr/>
                    <a:lstStyle/>
                    <a:p>
                      <a:pPr algn="r"/>
                      <a:r>
                        <a:rPr lang="es-CL" dirty="0"/>
                        <a:t>(1.150)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(1.150)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634066147"/>
                  </a:ext>
                </a:extLst>
              </a:tr>
              <a:tr h="370840">
                <a:tc>
                  <a:txBody>
                    <a:bodyPr/>
                    <a:lstStyle/>
                    <a:p>
                      <a:r>
                        <a:rPr lang="es-CL" dirty="0"/>
                        <a:t>CM Activos No Monetarios</a:t>
                      </a:r>
                    </a:p>
                  </a:txBody>
                  <a:tcPr/>
                </a:tc>
                <a:tc>
                  <a:txBody>
                    <a:bodyPr/>
                    <a:lstStyle/>
                    <a:p>
                      <a:pPr algn="r"/>
                      <a:r>
                        <a:rPr lang="es-CL" dirty="0"/>
                        <a:t>300</a:t>
                      </a:r>
                    </a:p>
                  </a:txBody>
                  <a:tcPr/>
                </a:tc>
                <a:tc>
                  <a:txBody>
                    <a:bodyPr/>
                    <a:lstStyle/>
                    <a:p>
                      <a:pPr algn="ctr"/>
                      <a:r>
                        <a:rPr lang="es-CL" b="1" dirty="0"/>
                        <a:t>(+)</a:t>
                      </a:r>
                    </a:p>
                  </a:txBody>
                  <a:tcPr>
                    <a:solidFill>
                      <a:srgbClr val="FFC000"/>
                    </a:solidFill>
                  </a:tcPr>
                </a:tc>
                <a:tc>
                  <a:txBody>
                    <a:bodyPr/>
                    <a:lstStyle/>
                    <a:p>
                      <a:r>
                        <a:rPr lang="es-CL" dirty="0"/>
                        <a:t>Activo</a:t>
                      </a:r>
                    </a:p>
                  </a:txBody>
                  <a:tcPr/>
                </a:tc>
                <a:tc>
                  <a:txBody>
                    <a:bodyPr/>
                    <a:lstStyle/>
                    <a:p>
                      <a:pPr algn="r"/>
                      <a:r>
                        <a:rPr lang="es-CL" dirty="0"/>
                        <a:t>300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956968469"/>
                  </a:ext>
                </a:extLst>
              </a:tr>
              <a:tr h="370840">
                <a:tc>
                  <a:txBody>
                    <a:bodyPr/>
                    <a:lstStyle/>
                    <a:p>
                      <a:r>
                        <a:rPr lang="es-CL" dirty="0"/>
                        <a:t>CM Pasivos No Monetarios</a:t>
                      </a:r>
                    </a:p>
                  </a:txBody>
                  <a:tcPr/>
                </a:tc>
                <a:tc>
                  <a:txBody>
                    <a:bodyPr/>
                    <a:lstStyle/>
                    <a:p>
                      <a:pPr algn="r"/>
                      <a:r>
                        <a:rPr lang="es-CL" dirty="0"/>
                        <a:t>(150)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(150)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236593941"/>
                  </a:ext>
                </a:extLst>
              </a:tr>
              <a:tr h="370840">
                <a:tc>
                  <a:txBody>
                    <a:bodyPr/>
                    <a:lstStyle/>
                    <a:p>
                      <a:r>
                        <a:rPr lang="es-CL" dirty="0">
                          <a:highlight>
                            <a:srgbClr val="FFFF00"/>
                          </a:highlight>
                        </a:rPr>
                        <a:t>CM Patrimonio</a:t>
                      </a:r>
                    </a:p>
                  </a:txBody>
                  <a:tcPr/>
                </a:tc>
                <a:tc>
                  <a:txBody>
                    <a:bodyPr/>
                    <a:lstStyle/>
                    <a:p>
                      <a:pPr algn="r"/>
                      <a:r>
                        <a:rPr lang="es-CL" dirty="0"/>
                        <a:t>(</a:t>
                      </a:r>
                      <a:r>
                        <a:rPr lang="es-CL" dirty="0">
                          <a:highlight>
                            <a:srgbClr val="FFFF00"/>
                          </a:highlight>
                        </a:rPr>
                        <a:t>1,260</a:t>
                      </a:r>
                      <a:r>
                        <a:rPr lang="es-CL" dirty="0"/>
                        <a:t>)</a:t>
                      </a:r>
                    </a:p>
                  </a:txBody>
                  <a:tcPr/>
                </a:tc>
                <a:tc>
                  <a:txBody>
                    <a:bodyPr/>
                    <a:lstStyle/>
                    <a:p>
                      <a:pPr algn="ctr"/>
                      <a:r>
                        <a:rPr lang="es-CL" b="1" dirty="0"/>
                        <a:t>(+)/(-)</a:t>
                      </a:r>
                    </a:p>
                  </a:txBody>
                  <a:tcPr>
                    <a:solidFill>
                      <a:srgbClr val="FFC000"/>
                    </a:solidFill>
                  </a:tcPr>
                </a:tc>
                <a:tc>
                  <a:txBody>
                    <a:bodyPr/>
                    <a:lstStyle/>
                    <a:p>
                      <a:r>
                        <a:rPr lang="es-CL" dirty="0"/>
                        <a:t>No tiene efecto en Activos y Pasivos</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2146249088"/>
                  </a:ext>
                </a:extLst>
              </a:tr>
              <a:tr h="370840">
                <a:tc>
                  <a:txBody>
                    <a:bodyPr/>
                    <a:lstStyle/>
                    <a:p>
                      <a:r>
                        <a:rPr lang="es-CL" dirty="0"/>
                        <a:t>Ajustes RLI Agregados Adeudados</a:t>
                      </a:r>
                    </a:p>
                  </a:txBody>
                  <a:tcPr/>
                </a:tc>
                <a:tc>
                  <a:txBody>
                    <a:bodyPr/>
                    <a:lstStyle/>
                    <a:p>
                      <a:pPr algn="r"/>
                      <a:r>
                        <a:rPr lang="es-CL" dirty="0"/>
                        <a:t>10</a:t>
                      </a:r>
                    </a:p>
                  </a:txBody>
                  <a:tcPr/>
                </a:tc>
                <a:tc>
                  <a:txBody>
                    <a:bodyPr/>
                    <a:lstStyle/>
                    <a:p>
                      <a:pPr algn="ctr"/>
                      <a:r>
                        <a:rPr lang="es-CL" b="1" dirty="0"/>
                        <a:t>(+)</a:t>
                      </a:r>
                    </a:p>
                  </a:txBody>
                  <a:tcPr>
                    <a:solidFill>
                      <a:srgbClr val="FFC000"/>
                    </a:solidFill>
                  </a:tcPr>
                </a:tc>
                <a:tc>
                  <a:txBody>
                    <a:bodyPr/>
                    <a:lstStyle/>
                    <a:p>
                      <a:r>
                        <a:rPr lang="es-CL" dirty="0"/>
                        <a:t>Pasivo</a:t>
                      </a:r>
                    </a:p>
                  </a:txBody>
                  <a:tcPr/>
                </a:tc>
                <a:tc>
                  <a:txBody>
                    <a:bodyPr/>
                    <a:lstStyle/>
                    <a:p>
                      <a:pPr algn="r"/>
                      <a:r>
                        <a:rPr lang="es-CL" dirty="0"/>
                        <a:t>10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549214594"/>
                  </a:ext>
                </a:extLst>
              </a:tr>
              <a:tr h="370840">
                <a:tc>
                  <a:txBody>
                    <a:bodyPr/>
                    <a:lstStyle/>
                    <a:p>
                      <a:r>
                        <a:rPr lang="es-CL" dirty="0"/>
                        <a:t>Ajustes RLI Agregados Pagados</a:t>
                      </a:r>
                    </a:p>
                  </a:txBody>
                  <a:tcPr/>
                </a:tc>
                <a:tc>
                  <a:txBody>
                    <a:bodyPr/>
                    <a:lstStyle/>
                    <a:p>
                      <a:pPr algn="r"/>
                      <a:r>
                        <a:rPr lang="es-CL" dirty="0"/>
                        <a:t>12</a:t>
                      </a:r>
                    </a:p>
                  </a:txBody>
                  <a:tcPr/>
                </a:tc>
                <a:tc>
                  <a:txBody>
                    <a:bodyPr/>
                    <a:lstStyle/>
                    <a:p>
                      <a:pPr algn="ctr"/>
                      <a:r>
                        <a:rPr lang="es-CL" b="1" dirty="0"/>
                        <a:t>(+)</a:t>
                      </a:r>
                    </a:p>
                  </a:txBody>
                  <a:tcPr>
                    <a:solidFill>
                      <a:srgbClr val="FFC000"/>
                    </a:solidFill>
                  </a:tcPr>
                </a:tc>
                <a:tc>
                  <a:txBody>
                    <a:bodyPr/>
                    <a:lstStyle/>
                    <a:p>
                      <a:r>
                        <a:rPr lang="es-CL" dirty="0"/>
                        <a:t>No tiene efectos</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1651922697"/>
                  </a:ext>
                </a:extLst>
              </a:tr>
              <a:tr h="370840">
                <a:tc>
                  <a:txBody>
                    <a:bodyPr/>
                    <a:lstStyle/>
                    <a:p>
                      <a:r>
                        <a:rPr lang="es-CL" dirty="0"/>
                        <a:t>Ajustes Deducciones (Participaciones y Dividendos)</a:t>
                      </a:r>
                    </a:p>
                  </a:txBody>
                  <a:tcPr/>
                </a:tc>
                <a:tc>
                  <a:txBody>
                    <a:bodyPr/>
                    <a:lstStyle/>
                    <a:p>
                      <a:pPr algn="r"/>
                      <a:r>
                        <a:rPr lang="es-CL" dirty="0"/>
                        <a:t>(35)</a:t>
                      </a:r>
                    </a:p>
                  </a:txBody>
                  <a:tcPr/>
                </a:tc>
                <a:tc>
                  <a:txBody>
                    <a:bodyPr/>
                    <a:lstStyle/>
                    <a:p>
                      <a:pPr algn="ctr"/>
                      <a:r>
                        <a:rPr lang="es-CL" b="1" dirty="0"/>
                        <a:t>(-)</a:t>
                      </a:r>
                    </a:p>
                  </a:txBody>
                  <a:tcPr>
                    <a:solidFill>
                      <a:srgbClr val="FFC000"/>
                    </a:solidFill>
                  </a:tcPr>
                </a:tc>
                <a:tc>
                  <a:txBody>
                    <a:bodyPr/>
                    <a:lstStyle/>
                    <a:p>
                      <a:r>
                        <a:rPr lang="es-CL" dirty="0"/>
                        <a:t>No tiene efectos </a:t>
                      </a:r>
                    </a:p>
                  </a:txBody>
                  <a:tcPr/>
                </a:tc>
                <a:tc>
                  <a:txBody>
                    <a:bodyPr/>
                    <a:lstStyle/>
                    <a:p>
                      <a:pPr algn="r"/>
                      <a:endParaRPr lang="es-CL" dirty="0"/>
                    </a:p>
                  </a:txBody>
                  <a:tcPr/>
                </a:tc>
                <a:tc>
                  <a:txBody>
                    <a:bodyPr/>
                    <a:lstStyle/>
                    <a:p>
                      <a:pPr algn="ctr"/>
                      <a:endParaRPr lang="es-CL" b="1" dirty="0"/>
                    </a:p>
                  </a:txBody>
                  <a:tcPr>
                    <a:solidFill>
                      <a:srgbClr val="FFC000"/>
                    </a:solidFill>
                  </a:tcPr>
                </a:tc>
                <a:extLst>
                  <a:ext uri="{0D108BD9-81ED-4DB2-BD59-A6C34878D82A}">
                    <a16:rowId xmlns:a16="http://schemas.microsoft.com/office/drawing/2014/main" val="3577355424"/>
                  </a:ext>
                </a:extLst>
              </a:tr>
              <a:tr h="370840">
                <a:tc>
                  <a:txBody>
                    <a:bodyPr/>
                    <a:lstStyle/>
                    <a:p>
                      <a:r>
                        <a:rPr lang="es-CL" dirty="0"/>
                        <a:t>RLI</a:t>
                      </a:r>
                    </a:p>
                  </a:txBody>
                  <a:tcPr/>
                </a:tc>
                <a:tc>
                  <a:txBody>
                    <a:bodyPr/>
                    <a:lstStyle/>
                    <a:p>
                      <a:pPr algn="r"/>
                      <a:r>
                        <a:rPr lang="es-CL" dirty="0"/>
                        <a:t>4,527</a:t>
                      </a:r>
                    </a:p>
                  </a:txBody>
                  <a:tcPr/>
                </a:tc>
                <a:tc>
                  <a:txBody>
                    <a:bodyPr/>
                    <a:lstStyle/>
                    <a:p>
                      <a:pPr algn="ctr"/>
                      <a:r>
                        <a:rPr lang="es-CL" b="1" dirty="0"/>
                        <a:t>(+)/(-)</a:t>
                      </a:r>
                    </a:p>
                  </a:txBody>
                  <a:tcPr>
                    <a:solidFill>
                      <a:srgbClr val="FFC000"/>
                    </a:solidFill>
                  </a:tcPr>
                </a:tc>
                <a:tc>
                  <a:txBody>
                    <a:bodyPr/>
                    <a:lstStyle/>
                    <a:p>
                      <a:r>
                        <a:rPr lang="es-CL" dirty="0"/>
                        <a:t>Aumento CPT/Disminución CPT</a:t>
                      </a:r>
                    </a:p>
                  </a:txBody>
                  <a:tcPr/>
                </a:tc>
                <a:tc>
                  <a:txBody>
                    <a:bodyPr/>
                    <a:lstStyle/>
                    <a:p>
                      <a:pPr algn="r"/>
                      <a:r>
                        <a:rPr lang="es-CL" dirty="0"/>
                        <a:t>5,810</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392000267"/>
                  </a:ext>
                </a:extLst>
              </a:tr>
            </a:tbl>
          </a:graphicData>
        </a:graphic>
      </p:graphicFrame>
    </p:spTree>
    <p:extLst>
      <p:ext uri="{BB962C8B-B14F-4D97-AF65-F5344CB8AC3E}">
        <p14:creationId xmlns:p14="http://schemas.microsoft.com/office/powerpoint/2010/main" val="257680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0F7E6-E591-446F-9499-6A620283F207}"/>
              </a:ext>
            </a:extLst>
          </p:cNvPr>
          <p:cNvSpPr>
            <a:spLocks noGrp="1"/>
          </p:cNvSpPr>
          <p:nvPr>
            <p:ph type="title"/>
          </p:nvPr>
        </p:nvSpPr>
        <p:spPr/>
        <p:txBody>
          <a:bodyPr/>
          <a:lstStyle/>
          <a:p>
            <a:r>
              <a:rPr lang="es-CL" dirty="0">
                <a:latin typeface="Georgia" panose="02040502050405020303" pitchFamily="18" charset="0"/>
              </a:rPr>
              <a:t>A cuanto asciende el FUT?</a:t>
            </a:r>
          </a:p>
        </p:txBody>
      </p:sp>
      <p:graphicFrame>
        <p:nvGraphicFramePr>
          <p:cNvPr id="4" name="Marcador de contenido 3">
            <a:extLst>
              <a:ext uri="{FF2B5EF4-FFF2-40B4-BE49-F238E27FC236}">
                <a16:creationId xmlns:a16="http://schemas.microsoft.com/office/drawing/2014/main" id="{7C53CE06-BDE7-4252-AC74-76124A808EF2}"/>
              </a:ext>
            </a:extLst>
          </p:cNvPr>
          <p:cNvGraphicFramePr>
            <a:graphicFrameLocks noGrp="1"/>
          </p:cNvGraphicFramePr>
          <p:nvPr>
            <p:ph idx="1"/>
            <p:extLst>
              <p:ext uri="{D42A27DB-BD31-4B8C-83A1-F6EECF244321}">
                <p14:modId xmlns:p14="http://schemas.microsoft.com/office/powerpoint/2010/main" val="1092798793"/>
              </p:ext>
            </p:extLst>
          </p:nvPr>
        </p:nvGraphicFramePr>
        <p:xfrm>
          <a:off x="838200" y="1825625"/>
          <a:ext cx="10515600" cy="4246880"/>
        </p:xfrm>
        <a:graphic>
          <a:graphicData uri="http://schemas.openxmlformats.org/drawingml/2006/table">
            <a:tbl>
              <a:tblPr firstRow="1" bandRow="1">
                <a:tableStyleId>{5C22544A-7EE6-4342-B048-85BDC9FD1C3A}</a:tableStyleId>
              </a:tblPr>
              <a:tblGrid>
                <a:gridCol w="8793480">
                  <a:extLst>
                    <a:ext uri="{9D8B030D-6E8A-4147-A177-3AD203B41FA5}">
                      <a16:colId xmlns:a16="http://schemas.microsoft.com/office/drawing/2014/main" val="3373964995"/>
                    </a:ext>
                  </a:extLst>
                </a:gridCol>
                <a:gridCol w="1722120">
                  <a:extLst>
                    <a:ext uri="{9D8B030D-6E8A-4147-A177-3AD203B41FA5}">
                      <a16:colId xmlns:a16="http://schemas.microsoft.com/office/drawing/2014/main" val="612613013"/>
                    </a:ext>
                  </a:extLst>
                </a:gridCol>
              </a:tblGrid>
              <a:tr h="370840">
                <a:tc>
                  <a:txBody>
                    <a:bodyPr/>
                    <a:lstStyle/>
                    <a:p>
                      <a:r>
                        <a:rPr lang="es-CL" dirty="0"/>
                        <a:t>Remanente de FUT</a:t>
                      </a:r>
                    </a:p>
                  </a:txBody>
                  <a:tcPr/>
                </a:tc>
                <a:tc>
                  <a:txBody>
                    <a:bodyPr/>
                    <a:lstStyle/>
                    <a:p>
                      <a:pPr algn="r"/>
                      <a:r>
                        <a:rPr lang="es-CL" dirty="0"/>
                        <a:t>5,000</a:t>
                      </a:r>
                    </a:p>
                  </a:txBody>
                  <a:tcPr/>
                </a:tc>
                <a:extLst>
                  <a:ext uri="{0D108BD9-81ED-4DB2-BD59-A6C34878D82A}">
                    <a16:rowId xmlns:a16="http://schemas.microsoft.com/office/drawing/2014/main" val="702351960"/>
                  </a:ext>
                </a:extLst>
              </a:tr>
              <a:tr h="370840">
                <a:tc>
                  <a:txBody>
                    <a:bodyPr/>
                    <a:lstStyle/>
                    <a:p>
                      <a:r>
                        <a:rPr lang="es-CL" dirty="0"/>
                        <a:t>Reajuste</a:t>
                      </a:r>
                    </a:p>
                  </a:txBody>
                  <a:tcPr/>
                </a:tc>
                <a:tc>
                  <a:txBody>
                    <a:bodyPr/>
                    <a:lstStyle/>
                    <a:p>
                      <a:pPr algn="r"/>
                      <a:r>
                        <a:rPr lang="es-CL" dirty="0"/>
                        <a:t>500</a:t>
                      </a:r>
                    </a:p>
                  </a:txBody>
                  <a:tcPr/>
                </a:tc>
                <a:extLst>
                  <a:ext uri="{0D108BD9-81ED-4DB2-BD59-A6C34878D82A}">
                    <a16:rowId xmlns:a16="http://schemas.microsoft.com/office/drawing/2014/main" val="1107190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Remanente Reajustado</a:t>
                      </a:r>
                    </a:p>
                    <a:p>
                      <a:endParaRPr lang="es-CL" dirty="0"/>
                    </a:p>
                  </a:txBody>
                  <a:tcPr/>
                </a:tc>
                <a:tc>
                  <a:txBody>
                    <a:bodyPr/>
                    <a:lstStyle/>
                    <a:p>
                      <a:pPr algn="r"/>
                      <a:r>
                        <a:rPr lang="es-CL" dirty="0"/>
                        <a:t>5,500</a:t>
                      </a:r>
                    </a:p>
                  </a:txBody>
                  <a:tcPr/>
                </a:tc>
                <a:extLst>
                  <a:ext uri="{0D108BD9-81ED-4DB2-BD59-A6C34878D82A}">
                    <a16:rowId xmlns:a16="http://schemas.microsoft.com/office/drawing/2014/main" val="140684619"/>
                  </a:ext>
                </a:extLst>
              </a:tr>
              <a:tr h="370840">
                <a:tc>
                  <a:txBody>
                    <a:bodyPr/>
                    <a:lstStyle/>
                    <a:p>
                      <a:r>
                        <a:rPr lang="es-CL" dirty="0"/>
                        <a:t>Renta Líquida Imponible</a:t>
                      </a:r>
                    </a:p>
                  </a:txBody>
                  <a:tcPr/>
                </a:tc>
                <a:tc>
                  <a:txBody>
                    <a:bodyPr/>
                    <a:lstStyle/>
                    <a:p>
                      <a:pPr algn="r"/>
                      <a:r>
                        <a:rPr lang="es-CL" dirty="0"/>
                        <a:t>4,527</a:t>
                      </a:r>
                    </a:p>
                  </a:txBody>
                  <a:tcPr/>
                </a:tc>
                <a:extLst>
                  <a:ext uri="{0D108BD9-81ED-4DB2-BD59-A6C34878D82A}">
                    <a16:rowId xmlns:a16="http://schemas.microsoft.com/office/drawing/2014/main" val="26427104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Ajustes RLI Agregados Pagados</a:t>
                      </a:r>
                    </a:p>
                  </a:txBody>
                  <a:tcPr/>
                </a:tc>
                <a:tc>
                  <a:txBody>
                    <a:bodyPr/>
                    <a:lstStyle/>
                    <a:p>
                      <a:pPr algn="r"/>
                      <a:r>
                        <a:rPr lang="es-CL" dirty="0"/>
                        <a:t>(12)</a:t>
                      </a:r>
                    </a:p>
                  </a:txBody>
                  <a:tcPr/>
                </a:tc>
                <a:extLst>
                  <a:ext uri="{0D108BD9-81ED-4DB2-BD59-A6C34878D82A}">
                    <a16:rowId xmlns:a16="http://schemas.microsoft.com/office/drawing/2014/main" val="3723856249"/>
                  </a:ext>
                </a:extLst>
              </a:tr>
              <a:tr h="370840">
                <a:tc>
                  <a:txBody>
                    <a:bodyPr/>
                    <a:lstStyle/>
                    <a:p>
                      <a:r>
                        <a:rPr lang="es-CL" dirty="0"/>
                        <a:t>Renta Liquida Depurada</a:t>
                      </a:r>
                    </a:p>
                  </a:txBody>
                  <a:tcPr/>
                </a:tc>
                <a:tc>
                  <a:txBody>
                    <a:bodyPr/>
                    <a:lstStyle/>
                    <a:p>
                      <a:pPr algn="r"/>
                      <a:r>
                        <a:rPr lang="es-CL" dirty="0"/>
                        <a:t>4,515</a:t>
                      </a:r>
                    </a:p>
                  </a:txBody>
                  <a:tcPr/>
                </a:tc>
                <a:extLst>
                  <a:ext uri="{0D108BD9-81ED-4DB2-BD59-A6C34878D82A}">
                    <a16:rowId xmlns:a16="http://schemas.microsoft.com/office/drawing/2014/main" val="28179504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dirty="0"/>
                        <a:t>Ajustes Deducciones (Participaciones y Dividendos)</a:t>
                      </a:r>
                    </a:p>
                    <a:p>
                      <a:endParaRPr lang="es-CL" dirty="0"/>
                    </a:p>
                  </a:txBody>
                  <a:tcPr/>
                </a:tc>
                <a:tc>
                  <a:txBody>
                    <a:bodyPr/>
                    <a:lstStyle/>
                    <a:p>
                      <a:pPr algn="r"/>
                      <a:r>
                        <a:rPr lang="es-CL" dirty="0"/>
                        <a:t>35</a:t>
                      </a:r>
                    </a:p>
                  </a:txBody>
                  <a:tcPr/>
                </a:tc>
                <a:extLst>
                  <a:ext uri="{0D108BD9-81ED-4DB2-BD59-A6C34878D82A}">
                    <a16:rowId xmlns:a16="http://schemas.microsoft.com/office/drawing/2014/main" val="3952824094"/>
                  </a:ext>
                </a:extLst>
              </a:tr>
              <a:tr h="370840">
                <a:tc>
                  <a:txBody>
                    <a:bodyPr/>
                    <a:lstStyle/>
                    <a:p>
                      <a:r>
                        <a:rPr lang="es-CL" dirty="0"/>
                        <a:t>Subtotal</a:t>
                      </a:r>
                    </a:p>
                  </a:txBody>
                  <a:tcPr/>
                </a:tc>
                <a:tc>
                  <a:txBody>
                    <a:bodyPr/>
                    <a:lstStyle/>
                    <a:p>
                      <a:pPr algn="r"/>
                      <a:r>
                        <a:rPr lang="es-CL" dirty="0"/>
                        <a:t>10,050</a:t>
                      </a:r>
                    </a:p>
                  </a:txBody>
                  <a:tcPr/>
                </a:tc>
                <a:extLst>
                  <a:ext uri="{0D108BD9-81ED-4DB2-BD59-A6C34878D82A}">
                    <a16:rowId xmlns:a16="http://schemas.microsoft.com/office/drawing/2014/main" val="2527090174"/>
                  </a:ext>
                </a:extLst>
              </a:tr>
              <a:tr h="370840">
                <a:tc>
                  <a:txBody>
                    <a:bodyPr/>
                    <a:lstStyle/>
                    <a:p>
                      <a:r>
                        <a:rPr lang="es-CL" dirty="0"/>
                        <a:t>Retiros</a:t>
                      </a:r>
                    </a:p>
                  </a:txBody>
                  <a:tcPr/>
                </a:tc>
                <a:tc>
                  <a:txBody>
                    <a:bodyPr/>
                    <a:lstStyle/>
                    <a:p>
                      <a:pPr algn="r"/>
                      <a:r>
                        <a:rPr lang="es-CL" dirty="0"/>
                        <a:t>(4,240)</a:t>
                      </a:r>
                    </a:p>
                  </a:txBody>
                  <a:tcPr/>
                </a:tc>
                <a:extLst>
                  <a:ext uri="{0D108BD9-81ED-4DB2-BD59-A6C34878D82A}">
                    <a16:rowId xmlns:a16="http://schemas.microsoft.com/office/drawing/2014/main" val="2153696368"/>
                  </a:ext>
                </a:extLst>
              </a:tr>
              <a:tr h="370840">
                <a:tc>
                  <a:txBody>
                    <a:bodyPr/>
                    <a:lstStyle/>
                    <a:p>
                      <a:r>
                        <a:rPr lang="es-CL" dirty="0"/>
                        <a:t>Remanente de FUT</a:t>
                      </a:r>
                    </a:p>
                  </a:txBody>
                  <a:tcPr/>
                </a:tc>
                <a:tc>
                  <a:txBody>
                    <a:bodyPr/>
                    <a:lstStyle/>
                    <a:p>
                      <a:pPr algn="r"/>
                      <a:r>
                        <a:rPr lang="es-CL" dirty="0"/>
                        <a:t>5,810</a:t>
                      </a:r>
                    </a:p>
                  </a:txBody>
                  <a:tcPr/>
                </a:tc>
                <a:extLst>
                  <a:ext uri="{0D108BD9-81ED-4DB2-BD59-A6C34878D82A}">
                    <a16:rowId xmlns:a16="http://schemas.microsoft.com/office/drawing/2014/main" val="3298764576"/>
                  </a:ext>
                </a:extLst>
              </a:tr>
            </a:tbl>
          </a:graphicData>
        </a:graphic>
      </p:graphicFrame>
    </p:spTree>
    <p:extLst>
      <p:ext uri="{BB962C8B-B14F-4D97-AF65-F5344CB8AC3E}">
        <p14:creationId xmlns:p14="http://schemas.microsoft.com/office/powerpoint/2010/main" val="1054262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EAF25-4A6F-4DDE-868D-6979B7C4FD18}"/>
              </a:ext>
            </a:extLst>
          </p:cNvPr>
          <p:cNvSpPr>
            <a:spLocks noGrp="1"/>
          </p:cNvSpPr>
          <p:nvPr>
            <p:ph type="title"/>
          </p:nvPr>
        </p:nvSpPr>
        <p:spPr/>
        <p:txBody>
          <a:bodyPr/>
          <a:lstStyle/>
          <a:p>
            <a:r>
              <a:rPr lang="es-CL" dirty="0">
                <a:latin typeface="Georgia" panose="02040502050405020303" pitchFamily="18" charset="0"/>
              </a:rPr>
              <a:t>A cuanto asciende el CPT?</a:t>
            </a:r>
          </a:p>
        </p:txBody>
      </p:sp>
      <p:graphicFrame>
        <p:nvGraphicFramePr>
          <p:cNvPr id="4" name="Marcador de contenido 3">
            <a:extLst>
              <a:ext uri="{FF2B5EF4-FFF2-40B4-BE49-F238E27FC236}">
                <a16:creationId xmlns:a16="http://schemas.microsoft.com/office/drawing/2014/main" id="{ECDEB8F6-E467-40E1-9C6E-E2CF72CE0198}"/>
              </a:ext>
            </a:extLst>
          </p:cNvPr>
          <p:cNvGraphicFramePr>
            <a:graphicFrameLocks noGrp="1"/>
          </p:cNvGraphicFramePr>
          <p:nvPr>
            <p:ph idx="1"/>
            <p:extLst>
              <p:ext uri="{D42A27DB-BD31-4B8C-83A1-F6EECF244321}">
                <p14:modId xmlns:p14="http://schemas.microsoft.com/office/powerpoint/2010/main" val="3775276822"/>
              </p:ext>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5989320">
                  <a:extLst>
                    <a:ext uri="{9D8B030D-6E8A-4147-A177-3AD203B41FA5}">
                      <a16:colId xmlns:a16="http://schemas.microsoft.com/office/drawing/2014/main" val="3188053409"/>
                    </a:ext>
                  </a:extLst>
                </a:gridCol>
                <a:gridCol w="2697480">
                  <a:extLst>
                    <a:ext uri="{9D8B030D-6E8A-4147-A177-3AD203B41FA5}">
                      <a16:colId xmlns:a16="http://schemas.microsoft.com/office/drawing/2014/main" val="1988119653"/>
                    </a:ext>
                  </a:extLst>
                </a:gridCol>
                <a:gridCol w="1828800">
                  <a:extLst>
                    <a:ext uri="{9D8B030D-6E8A-4147-A177-3AD203B41FA5}">
                      <a16:colId xmlns:a16="http://schemas.microsoft.com/office/drawing/2014/main" val="235908988"/>
                    </a:ext>
                  </a:extLst>
                </a:gridCol>
              </a:tblGrid>
              <a:tr h="370840">
                <a:tc gridSpan="2">
                  <a:txBody>
                    <a:bodyPr/>
                    <a:lstStyle/>
                    <a:p>
                      <a:r>
                        <a:rPr lang="es-CL" dirty="0"/>
                        <a:t>Capital Propio Tributario Ejercicio Anterior</a:t>
                      </a:r>
                    </a:p>
                  </a:txBody>
                  <a:tcPr/>
                </a:tc>
                <a:tc hMerge="1">
                  <a:txBody>
                    <a:bodyPr/>
                    <a:lstStyle/>
                    <a:p>
                      <a:endParaRPr lang="es-CL"/>
                    </a:p>
                  </a:txBody>
                  <a:tcPr/>
                </a:tc>
                <a:tc>
                  <a:txBody>
                    <a:bodyPr/>
                    <a:lstStyle/>
                    <a:p>
                      <a:pPr algn="r"/>
                      <a:r>
                        <a:rPr lang="es-CL" dirty="0"/>
                        <a:t>15,000</a:t>
                      </a:r>
                    </a:p>
                  </a:txBody>
                  <a:tcPr/>
                </a:tc>
                <a:extLst>
                  <a:ext uri="{0D108BD9-81ED-4DB2-BD59-A6C34878D82A}">
                    <a16:rowId xmlns:a16="http://schemas.microsoft.com/office/drawing/2014/main" val="2158912794"/>
                  </a:ext>
                </a:extLst>
              </a:tr>
              <a:tr h="370840">
                <a:tc gridSpan="2">
                  <a:txBody>
                    <a:bodyPr/>
                    <a:lstStyle/>
                    <a:p>
                      <a:r>
                        <a:rPr lang="es-CL" dirty="0"/>
                        <a:t>Aumento del Capital Propio del Ejercicio</a:t>
                      </a:r>
                    </a:p>
                  </a:txBody>
                  <a:tcPr/>
                </a:tc>
                <a:tc hMerge="1">
                  <a:txBody>
                    <a:bodyPr/>
                    <a:lstStyle/>
                    <a:p>
                      <a:endParaRPr lang="es-CL"/>
                    </a:p>
                  </a:txBody>
                  <a:tcPr/>
                </a:tc>
                <a:tc>
                  <a:txBody>
                    <a:bodyPr/>
                    <a:lstStyle/>
                    <a:p>
                      <a:pPr algn="r"/>
                      <a:r>
                        <a:rPr lang="es-CL" dirty="0"/>
                        <a:t>5,810</a:t>
                      </a:r>
                    </a:p>
                  </a:txBody>
                  <a:tcPr/>
                </a:tc>
                <a:extLst>
                  <a:ext uri="{0D108BD9-81ED-4DB2-BD59-A6C34878D82A}">
                    <a16:rowId xmlns:a16="http://schemas.microsoft.com/office/drawing/2014/main" val="3684361127"/>
                  </a:ext>
                </a:extLst>
              </a:tr>
              <a:tr h="370840">
                <a:tc gridSpan="2">
                  <a:txBody>
                    <a:bodyPr/>
                    <a:lstStyle/>
                    <a:p>
                      <a:r>
                        <a:rPr lang="es-CL" b="1" dirty="0"/>
                        <a:t>Menos Retiros</a:t>
                      </a:r>
                    </a:p>
                  </a:txBody>
                  <a:tcPr/>
                </a:tc>
                <a:tc hMerge="1">
                  <a:txBody>
                    <a:bodyPr/>
                    <a:lstStyle/>
                    <a:p>
                      <a:endParaRPr lang="es-CL"/>
                    </a:p>
                  </a:txBody>
                  <a:tcPr/>
                </a:tc>
                <a:tc>
                  <a:txBody>
                    <a:bodyPr/>
                    <a:lstStyle/>
                    <a:p>
                      <a:pPr algn="r"/>
                      <a:r>
                        <a:rPr lang="es-CL" b="1" u="sng" dirty="0"/>
                        <a:t>(4,000)</a:t>
                      </a:r>
                    </a:p>
                  </a:txBody>
                  <a:tcPr/>
                </a:tc>
                <a:extLst>
                  <a:ext uri="{0D108BD9-81ED-4DB2-BD59-A6C34878D82A}">
                    <a16:rowId xmlns:a16="http://schemas.microsoft.com/office/drawing/2014/main" val="666498229"/>
                  </a:ext>
                </a:extLst>
              </a:tr>
              <a:tr h="370840">
                <a:tc gridSpan="2">
                  <a:txBody>
                    <a:bodyPr/>
                    <a:lstStyle/>
                    <a:p>
                      <a:r>
                        <a:rPr lang="es-CL" dirty="0">
                          <a:highlight>
                            <a:srgbClr val="FFFF00"/>
                          </a:highlight>
                        </a:rPr>
                        <a:t>Capital Propio Tributario</a:t>
                      </a:r>
                    </a:p>
                  </a:txBody>
                  <a:tcPr/>
                </a:tc>
                <a:tc hMerge="1">
                  <a:txBody>
                    <a:bodyPr/>
                    <a:lstStyle/>
                    <a:p>
                      <a:endParaRPr lang="es-CL"/>
                    </a:p>
                  </a:txBody>
                  <a:tcPr/>
                </a:tc>
                <a:tc>
                  <a:txBody>
                    <a:bodyPr/>
                    <a:lstStyle/>
                    <a:p>
                      <a:pPr algn="r"/>
                      <a:r>
                        <a:rPr lang="es-CL" dirty="0">
                          <a:highlight>
                            <a:srgbClr val="FFFF00"/>
                          </a:highlight>
                        </a:rPr>
                        <a:t>16,810</a:t>
                      </a:r>
                    </a:p>
                  </a:txBody>
                  <a:tcPr/>
                </a:tc>
                <a:extLst>
                  <a:ext uri="{0D108BD9-81ED-4DB2-BD59-A6C34878D82A}">
                    <a16:rowId xmlns:a16="http://schemas.microsoft.com/office/drawing/2014/main" val="1341370493"/>
                  </a:ext>
                </a:extLst>
              </a:tr>
              <a:tr h="370840">
                <a:tc>
                  <a:txBody>
                    <a:bodyPr/>
                    <a:lstStyle/>
                    <a:p>
                      <a:r>
                        <a:rPr lang="es-CL" dirty="0">
                          <a:highlight>
                            <a:srgbClr val="FFFF00"/>
                          </a:highlight>
                        </a:rPr>
                        <a:t>Capital </a:t>
                      </a:r>
                    </a:p>
                  </a:txBody>
                  <a:tcPr/>
                </a:tc>
                <a:tc>
                  <a:txBody>
                    <a:bodyPr/>
                    <a:lstStyle/>
                    <a:p>
                      <a:pPr algn="r"/>
                      <a:r>
                        <a:rPr lang="es-CL" dirty="0">
                          <a:highlight>
                            <a:srgbClr val="FFFF00"/>
                          </a:highlight>
                        </a:rPr>
                        <a:t>10,000</a:t>
                      </a:r>
                    </a:p>
                  </a:txBody>
                  <a:tcPr/>
                </a:tc>
                <a:tc>
                  <a:txBody>
                    <a:bodyPr/>
                    <a:lstStyle/>
                    <a:p>
                      <a:pPr algn="r"/>
                      <a:endParaRPr lang="es-CL" dirty="0">
                        <a:highlight>
                          <a:srgbClr val="FFFF00"/>
                        </a:highlight>
                      </a:endParaRPr>
                    </a:p>
                  </a:txBody>
                  <a:tcPr/>
                </a:tc>
                <a:extLst>
                  <a:ext uri="{0D108BD9-81ED-4DB2-BD59-A6C34878D82A}">
                    <a16:rowId xmlns:a16="http://schemas.microsoft.com/office/drawing/2014/main" val="3318648922"/>
                  </a:ext>
                </a:extLst>
              </a:tr>
              <a:tr h="370840">
                <a:tc>
                  <a:txBody>
                    <a:bodyPr/>
                    <a:lstStyle/>
                    <a:p>
                      <a:r>
                        <a:rPr lang="es-CL" dirty="0">
                          <a:highlight>
                            <a:srgbClr val="FFFF00"/>
                          </a:highlight>
                        </a:rPr>
                        <a:t>Reajuste del Ejercicio</a:t>
                      </a:r>
                    </a:p>
                  </a:txBody>
                  <a:tcPr/>
                </a:tc>
                <a:tc>
                  <a:txBody>
                    <a:bodyPr/>
                    <a:lstStyle/>
                    <a:p>
                      <a:pPr algn="r"/>
                      <a:r>
                        <a:rPr lang="es-CL" dirty="0">
                          <a:highlight>
                            <a:srgbClr val="FFFF00"/>
                          </a:highlight>
                        </a:rPr>
                        <a:t>1,000</a:t>
                      </a:r>
                    </a:p>
                  </a:txBody>
                  <a:tcPr/>
                </a:tc>
                <a:tc>
                  <a:txBody>
                    <a:bodyPr/>
                    <a:lstStyle/>
                    <a:p>
                      <a:pPr algn="r"/>
                      <a:r>
                        <a:rPr lang="es-CL" dirty="0">
                          <a:highlight>
                            <a:srgbClr val="FFFF00"/>
                          </a:highlight>
                        </a:rPr>
                        <a:t>(11.000)</a:t>
                      </a:r>
                    </a:p>
                  </a:txBody>
                  <a:tcPr/>
                </a:tc>
                <a:extLst>
                  <a:ext uri="{0D108BD9-81ED-4DB2-BD59-A6C34878D82A}">
                    <a16:rowId xmlns:a16="http://schemas.microsoft.com/office/drawing/2014/main" val="3283864"/>
                  </a:ext>
                </a:extLst>
              </a:tr>
              <a:tr h="370840">
                <a:tc>
                  <a:txBody>
                    <a:bodyPr/>
                    <a:lstStyle/>
                    <a:p>
                      <a:r>
                        <a:rPr lang="es-CL" dirty="0">
                          <a:highlight>
                            <a:srgbClr val="FFFF00"/>
                          </a:highlight>
                        </a:rPr>
                        <a:t>TOTAL</a:t>
                      </a:r>
                    </a:p>
                  </a:txBody>
                  <a:tcPr/>
                </a:tc>
                <a:tc>
                  <a:txBody>
                    <a:bodyPr/>
                    <a:lstStyle/>
                    <a:p>
                      <a:pPr algn="r"/>
                      <a:endParaRPr lang="es-CL" dirty="0">
                        <a:highlight>
                          <a:srgbClr val="FFFF00"/>
                        </a:highlight>
                      </a:endParaRPr>
                    </a:p>
                  </a:txBody>
                  <a:tcPr/>
                </a:tc>
                <a:tc>
                  <a:txBody>
                    <a:bodyPr/>
                    <a:lstStyle/>
                    <a:p>
                      <a:pPr algn="r"/>
                      <a:r>
                        <a:rPr lang="es-CL" dirty="0">
                          <a:highlight>
                            <a:srgbClr val="FFFF00"/>
                          </a:highlight>
                        </a:rPr>
                        <a:t>5,810</a:t>
                      </a:r>
                    </a:p>
                  </a:txBody>
                  <a:tcPr/>
                </a:tc>
                <a:extLst>
                  <a:ext uri="{0D108BD9-81ED-4DB2-BD59-A6C34878D82A}">
                    <a16:rowId xmlns:a16="http://schemas.microsoft.com/office/drawing/2014/main" val="520669757"/>
                  </a:ext>
                </a:extLst>
              </a:tr>
            </a:tbl>
          </a:graphicData>
        </a:graphic>
      </p:graphicFrame>
    </p:spTree>
    <p:extLst>
      <p:ext uri="{BB962C8B-B14F-4D97-AF65-F5344CB8AC3E}">
        <p14:creationId xmlns:p14="http://schemas.microsoft.com/office/powerpoint/2010/main" val="2886358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6B8D95-D70D-4981-B2F1-9B27870E9F35}"/>
              </a:ext>
            </a:extLst>
          </p:cNvPr>
          <p:cNvSpPr>
            <a:spLocks noGrp="1"/>
          </p:cNvSpPr>
          <p:nvPr>
            <p:ph type="title"/>
          </p:nvPr>
        </p:nvSpPr>
        <p:spPr/>
        <p:txBody>
          <a:bodyPr/>
          <a:lstStyle/>
          <a:p>
            <a:r>
              <a:rPr lang="es-CL" dirty="0">
                <a:latin typeface="Georgia" panose="02040502050405020303" pitchFamily="18" charset="0"/>
              </a:rPr>
              <a:t>Comentario	</a:t>
            </a:r>
          </a:p>
        </p:txBody>
      </p:sp>
      <p:sp>
        <p:nvSpPr>
          <p:cNvPr id="3" name="Marcador de contenido 2">
            <a:extLst>
              <a:ext uri="{FF2B5EF4-FFF2-40B4-BE49-F238E27FC236}">
                <a16:creationId xmlns:a16="http://schemas.microsoft.com/office/drawing/2014/main" id="{0CB56A5F-AFAB-4642-AE93-7383740DD81F}"/>
              </a:ext>
            </a:extLst>
          </p:cNvPr>
          <p:cNvSpPr>
            <a:spLocks noGrp="1"/>
          </p:cNvSpPr>
          <p:nvPr>
            <p:ph idx="1"/>
          </p:nvPr>
        </p:nvSpPr>
        <p:spPr/>
        <p:txBody>
          <a:bodyPr/>
          <a:lstStyle/>
          <a:p>
            <a:pPr marL="0" indent="0">
              <a:buNone/>
            </a:pPr>
            <a:endParaRPr lang="es-CL" dirty="0">
              <a:latin typeface="Georgia" panose="02040502050405020303" pitchFamily="18" charset="0"/>
            </a:endParaRPr>
          </a:p>
          <a:p>
            <a:pPr marL="0" indent="0">
              <a:buNone/>
            </a:pPr>
            <a:endParaRPr lang="es-CL" dirty="0">
              <a:latin typeface="Georgia" panose="02040502050405020303" pitchFamily="18" charset="0"/>
            </a:endParaRPr>
          </a:p>
          <a:p>
            <a:pPr marL="0" indent="0" algn="just">
              <a:buNone/>
            </a:pPr>
            <a:r>
              <a:rPr lang="es-CL" dirty="0">
                <a:latin typeface="Georgia" panose="02040502050405020303" pitchFamily="18" charset="0"/>
              </a:rPr>
              <a:t>1) Se determina el mismo saldo de rentas afectas si seguimos la mecánica del FUT o la del Capital Propio Tributario, depurado de Capital enterado reajustado y de las cantidades no tributables, si es que existieran. </a:t>
            </a:r>
          </a:p>
        </p:txBody>
      </p:sp>
    </p:spTree>
    <p:extLst>
      <p:ext uri="{BB962C8B-B14F-4D97-AF65-F5344CB8AC3E}">
        <p14:creationId xmlns:p14="http://schemas.microsoft.com/office/powerpoint/2010/main" val="69362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437150-D504-46DB-B033-2254662192C3}"/>
              </a:ext>
            </a:extLst>
          </p:cNvPr>
          <p:cNvSpPr>
            <a:spLocks noGrp="1"/>
          </p:cNvSpPr>
          <p:nvPr>
            <p:ph type="title"/>
          </p:nvPr>
        </p:nvSpPr>
        <p:spPr/>
        <p:txBody>
          <a:bodyPr/>
          <a:lstStyle/>
          <a:p>
            <a:r>
              <a:rPr lang="es-CL" dirty="0">
                <a:latin typeface="Georgia" panose="02040502050405020303" pitchFamily="18" charset="0"/>
              </a:rPr>
              <a:t>Entonces, ….</a:t>
            </a:r>
          </a:p>
        </p:txBody>
      </p:sp>
      <p:sp>
        <p:nvSpPr>
          <p:cNvPr id="3" name="Marcador de contenido 2">
            <a:extLst>
              <a:ext uri="{FF2B5EF4-FFF2-40B4-BE49-F238E27FC236}">
                <a16:creationId xmlns:a16="http://schemas.microsoft.com/office/drawing/2014/main" id="{30F97D22-C9FC-4483-BDB3-6A40D97940BC}"/>
              </a:ext>
            </a:extLst>
          </p:cNvPr>
          <p:cNvSpPr>
            <a:spLocks noGrp="1"/>
          </p:cNvSpPr>
          <p:nvPr>
            <p:ph idx="1"/>
          </p:nvPr>
        </p:nvSpPr>
        <p:spPr/>
        <p:txBody>
          <a:bodyPr/>
          <a:lstStyle/>
          <a:p>
            <a:r>
              <a:rPr lang="es-CL" dirty="0">
                <a:latin typeface="Georgia" panose="02040502050405020303" pitchFamily="18" charset="0"/>
              </a:rPr>
              <a:t>Por qué la Ley 20.780 establece que el saldo inicial de Rentas Afectas a Impuestos corresponde a la suma del FUT + la siguiente cantidad:</a:t>
            </a:r>
          </a:p>
          <a:p>
            <a:endParaRPr lang="es-CL" dirty="0">
              <a:latin typeface="Georgia" panose="02040502050405020303" pitchFamily="18" charset="0"/>
            </a:endParaRPr>
          </a:p>
        </p:txBody>
      </p:sp>
      <p:graphicFrame>
        <p:nvGraphicFramePr>
          <p:cNvPr id="4" name="Tabla 3">
            <a:extLst>
              <a:ext uri="{FF2B5EF4-FFF2-40B4-BE49-F238E27FC236}">
                <a16:creationId xmlns:a16="http://schemas.microsoft.com/office/drawing/2014/main" id="{84805E6B-7CC9-4CE9-B67F-A66039B099CC}"/>
              </a:ext>
            </a:extLst>
          </p:cNvPr>
          <p:cNvGraphicFramePr>
            <a:graphicFrameLocks noGrp="1"/>
          </p:cNvGraphicFramePr>
          <p:nvPr>
            <p:extLst>
              <p:ext uri="{D42A27DB-BD31-4B8C-83A1-F6EECF244321}">
                <p14:modId xmlns:p14="http://schemas.microsoft.com/office/powerpoint/2010/main" val="3684522618"/>
              </p:ext>
            </p:extLst>
          </p:nvPr>
        </p:nvGraphicFramePr>
        <p:xfrm>
          <a:off x="1132840" y="3246120"/>
          <a:ext cx="9961880" cy="2834640"/>
        </p:xfrm>
        <a:graphic>
          <a:graphicData uri="http://schemas.openxmlformats.org/drawingml/2006/table">
            <a:tbl>
              <a:tblPr firstRow="1" bandRow="1">
                <a:tableStyleId>{5C22544A-7EE6-4342-B048-85BDC9FD1C3A}</a:tableStyleId>
              </a:tblPr>
              <a:tblGrid>
                <a:gridCol w="7188200">
                  <a:extLst>
                    <a:ext uri="{9D8B030D-6E8A-4147-A177-3AD203B41FA5}">
                      <a16:colId xmlns:a16="http://schemas.microsoft.com/office/drawing/2014/main" val="666789679"/>
                    </a:ext>
                  </a:extLst>
                </a:gridCol>
                <a:gridCol w="2773680">
                  <a:extLst>
                    <a:ext uri="{9D8B030D-6E8A-4147-A177-3AD203B41FA5}">
                      <a16:colId xmlns:a16="http://schemas.microsoft.com/office/drawing/2014/main" val="764420399"/>
                    </a:ext>
                  </a:extLst>
                </a:gridCol>
              </a:tblGrid>
              <a:tr h="0">
                <a:tc>
                  <a:txBody>
                    <a:bodyPr/>
                    <a:lstStyle/>
                    <a:p>
                      <a:r>
                        <a:rPr lang="es-CL" dirty="0">
                          <a:latin typeface="Georgia" panose="02040502050405020303" pitchFamily="18" charset="0"/>
                        </a:rPr>
                        <a:t>CAPITAL PROPIO TRIBUTARIO POSITIVO</a:t>
                      </a:r>
                    </a:p>
                  </a:txBody>
                  <a:tcPr/>
                </a:tc>
                <a:tc>
                  <a:txBody>
                    <a:bodyPr/>
                    <a:lstStyle/>
                    <a:p>
                      <a:r>
                        <a:rPr lang="es-CL" dirty="0"/>
                        <a:t>$</a:t>
                      </a:r>
                    </a:p>
                  </a:txBody>
                  <a:tcPr/>
                </a:tc>
                <a:extLst>
                  <a:ext uri="{0D108BD9-81ED-4DB2-BD59-A6C34878D82A}">
                    <a16:rowId xmlns:a16="http://schemas.microsoft.com/office/drawing/2014/main" val="3776375070"/>
                  </a:ext>
                </a:extLst>
              </a:tr>
              <a:tr h="0">
                <a:tc>
                  <a:txBody>
                    <a:bodyPr/>
                    <a:lstStyle/>
                    <a:p>
                      <a:r>
                        <a:rPr lang="es-CL" dirty="0">
                          <a:latin typeface="Georgia" panose="02040502050405020303" pitchFamily="18" charset="0"/>
                        </a:rPr>
                        <a:t>Menos</a:t>
                      </a:r>
                    </a:p>
                  </a:txBody>
                  <a:tcPr/>
                </a:tc>
                <a:tc>
                  <a:txBody>
                    <a:bodyPr/>
                    <a:lstStyle/>
                    <a:p>
                      <a:endParaRPr lang="es-CL" dirty="0">
                        <a:latin typeface="Georgia" panose="02040502050405020303" pitchFamily="18" charset="0"/>
                      </a:endParaRPr>
                    </a:p>
                  </a:txBody>
                  <a:tcPr/>
                </a:tc>
                <a:extLst>
                  <a:ext uri="{0D108BD9-81ED-4DB2-BD59-A6C34878D82A}">
                    <a16:rowId xmlns:a16="http://schemas.microsoft.com/office/drawing/2014/main" val="535591378"/>
                  </a:ext>
                </a:extLst>
              </a:tr>
              <a:tr h="0">
                <a:tc>
                  <a:txBody>
                    <a:bodyPr/>
                    <a:lstStyle/>
                    <a:p>
                      <a:r>
                        <a:rPr lang="es-CL" dirty="0">
                          <a:latin typeface="Georgia" panose="02040502050405020303" pitchFamily="18" charset="0"/>
                        </a:rPr>
                        <a:t>Capital Enterado Reajustado</a:t>
                      </a:r>
                    </a:p>
                  </a:txBody>
                  <a:tcPr/>
                </a:tc>
                <a:tc>
                  <a:txBody>
                    <a:bodyPr/>
                    <a:lstStyle/>
                    <a:p>
                      <a:endParaRPr lang="es-CL" dirty="0">
                        <a:latin typeface="Georgia" panose="02040502050405020303" pitchFamily="18" charset="0"/>
                      </a:endParaRPr>
                    </a:p>
                  </a:txBody>
                  <a:tcPr/>
                </a:tc>
                <a:extLst>
                  <a:ext uri="{0D108BD9-81ED-4DB2-BD59-A6C34878D82A}">
                    <a16:rowId xmlns:a16="http://schemas.microsoft.com/office/drawing/2014/main" val="3498234054"/>
                  </a:ext>
                </a:extLst>
              </a:tr>
              <a:tr h="0">
                <a:tc>
                  <a:txBody>
                    <a:bodyPr/>
                    <a:lstStyle/>
                    <a:p>
                      <a:r>
                        <a:rPr lang="es-CL" dirty="0">
                          <a:latin typeface="Georgia" panose="02040502050405020303" pitchFamily="18" charset="0"/>
                        </a:rPr>
                        <a:t>Fondo de Utilidades Tributables</a:t>
                      </a:r>
                    </a:p>
                  </a:txBody>
                  <a:tcPr/>
                </a:tc>
                <a:tc>
                  <a:txBody>
                    <a:bodyPr/>
                    <a:lstStyle/>
                    <a:p>
                      <a:endParaRPr lang="es-CL" dirty="0">
                        <a:latin typeface="Georgia" panose="02040502050405020303" pitchFamily="18" charset="0"/>
                      </a:endParaRPr>
                    </a:p>
                  </a:txBody>
                  <a:tcPr/>
                </a:tc>
                <a:extLst>
                  <a:ext uri="{0D108BD9-81ED-4DB2-BD59-A6C34878D82A}">
                    <a16:rowId xmlns:a16="http://schemas.microsoft.com/office/drawing/2014/main" val="2703702884"/>
                  </a:ext>
                </a:extLst>
              </a:tr>
              <a:tr h="0">
                <a:tc>
                  <a:txBody>
                    <a:bodyPr/>
                    <a:lstStyle/>
                    <a:p>
                      <a:r>
                        <a:rPr lang="es-CL" dirty="0">
                          <a:latin typeface="Georgia" panose="02040502050405020303" pitchFamily="18" charset="0"/>
                        </a:rPr>
                        <a:t>Fondo de Utilidades No Tributables</a:t>
                      </a:r>
                    </a:p>
                    <a:p>
                      <a:r>
                        <a:rPr lang="es-CL" dirty="0">
                          <a:latin typeface="Georgia" panose="02040502050405020303" pitchFamily="18" charset="0"/>
                        </a:rPr>
                        <a:t>Fondo de Utilidades Reinvertidas</a:t>
                      </a:r>
                    </a:p>
                  </a:txBody>
                  <a:tcPr/>
                </a:tc>
                <a:tc>
                  <a:txBody>
                    <a:bodyPr/>
                    <a:lstStyle/>
                    <a:p>
                      <a:endParaRPr lang="es-CL" dirty="0">
                        <a:latin typeface="Georgia" panose="02040502050405020303" pitchFamily="18" charset="0"/>
                      </a:endParaRPr>
                    </a:p>
                  </a:txBody>
                  <a:tcPr/>
                </a:tc>
                <a:extLst>
                  <a:ext uri="{0D108BD9-81ED-4DB2-BD59-A6C34878D82A}">
                    <a16:rowId xmlns:a16="http://schemas.microsoft.com/office/drawing/2014/main" val="3755477737"/>
                  </a:ext>
                </a:extLst>
              </a:tr>
              <a:tr h="0">
                <a:tc>
                  <a:txBody>
                    <a:bodyPr/>
                    <a:lstStyle/>
                    <a:p>
                      <a:r>
                        <a:rPr lang="es-CL" dirty="0">
                          <a:latin typeface="Georgia" panose="02040502050405020303" pitchFamily="18" charset="0"/>
                        </a:rPr>
                        <a:t>Otras Utilidades que hayan completado la Tributación</a:t>
                      </a:r>
                    </a:p>
                  </a:txBody>
                  <a:tcPr/>
                </a:tc>
                <a:tc>
                  <a:txBody>
                    <a:bodyPr/>
                    <a:lstStyle/>
                    <a:p>
                      <a:r>
                        <a:rPr lang="es-CL" dirty="0">
                          <a:latin typeface="Georgia" panose="02040502050405020303" pitchFamily="18" charset="0"/>
                        </a:rPr>
                        <a:t>($.................................)</a:t>
                      </a:r>
                    </a:p>
                  </a:txBody>
                  <a:tcPr/>
                </a:tc>
                <a:extLst>
                  <a:ext uri="{0D108BD9-81ED-4DB2-BD59-A6C34878D82A}">
                    <a16:rowId xmlns:a16="http://schemas.microsoft.com/office/drawing/2014/main" val="4205090072"/>
                  </a:ext>
                </a:extLst>
              </a:tr>
              <a:tr h="0">
                <a:tc>
                  <a:txBody>
                    <a:bodyPr/>
                    <a:lstStyle/>
                    <a:p>
                      <a:r>
                        <a:rPr lang="es-CL" b="1" dirty="0">
                          <a:highlight>
                            <a:srgbClr val="FFFF00"/>
                          </a:highlight>
                          <a:latin typeface="Georgia" panose="02040502050405020303" pitchFamily="18" charset="0"/>
                        </a:rPr>
                        <a:t>Diferencia Patrimonial (Código 1023) </a:t>
                      </a:r>
                    </a:p>
                  </a:txBody>
                  <a:tcPr/>
                </a:tc>
                <a:tc>
                  <a:txBody>
                    <a:bodyPr/>
                    <a:lstStyle/>
                    <a:p>
                      <a:pPr algn="ctr"/>
                      <a:r>
                        <a:rPr lang="es-CL" b="1" dirty="0">
                          <a:highlight>
                            <a:srgbClr val="FFFF00"/>
                          </a:highlight>
                          <a:latin typeface="Georgia" panose="02040502050405020303" pitchFamily="18" charset="0"/>
                        </a:rPr>
                        <a:t>(+) / (-)</a:t>
                      </a:r>
                    </a:p>
                  </a:txBody>
                  <a:tcPr/>
                </a:tc>
                <a:extLst>
                  <a:ext uri="{0D108BD9-81ED-4DB2-BD59-A6C34878D82A}">
                    <a16:rowId xmlns:a16="http://schemas.microsoft.com/office/drawing/2014/main" val="2530461774"/>
                  </a:ext>
                </a:extLst>
              </a:tr>
            </a:tbl>
          </a:graphicData>
        </a:graphic>
      </p:graphicFrame>
    </p:spTree>
    <p:extLst>
      <p:ext uri="{BB962C8B-B14F-4D97-AF65-F5344CB8AC3E}">
        <p14:creationId xmlns:p14="http://schemas.microsoft.com/office/powerpoint/2010/main" val="1465173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A20B63-422E-4634-A24A-A490CF8E5A3B}"/>
              </a:ext>
            </a:extLst>
          </p:cNvPr>
          <p:cNvSpPr>
            <a:spLocks noGrp="1"/>
          </p:cNvSpPr>
          <p:nvPr>
            <p:ph type="title"/>
          </p:nvPr>
        </p:nvSpPr>
        <p:spPr/>
        <p:txBody>
          <a:bodyPr/>
          <a:lstStyle/>
          <a:p>
            <a:r>
              <a:rPr lang="es-CL" dirty="0">
                <a:latin typeface="Georgia" panose="02040502050405020303" pitchFamily="18" charset="0"/>
              </a:rPr>
              <a:t>Veamos bien la formula del RAI Inicial</a:t>
            </a:r>
          </a:p>
        </p:txBody>
      </p:sp>
      <p:sp>
        <p:nvSpPr>
          <p:cNvPr id="3" name="Marcador de contenido 2">
            <a:extLst>
              <a:ext uri="{FF2B5EF4-FFF2-40B4-BE49-F238E27FC236}">
                <a16:creationId xmlns:a16="http://schemas.microsoft.com/office/drawing/2014/main" id="{0C2EB594-7FF9-442D-8AFE-0A0EC3EE7EB3}"/>
              </a:ext>
            </a:extLst>
          </p:cNvPr>
          <p:cNvSpPr>
            <a:spLocks noGrp="1"/>
          </p:cNvSpPr>
          <p:nvPr>
            <p:ph idx="1"/>
          </p:nvPr>
        </p:nvSpPr>
        <p:spPr/>
        <p:txBody>
          <a:bodyPr/>
          <a:lstStyle/>
          <a:p>
            <a:endParaRPr lang="es-CL" dirty="0"/>
          </a:p>
        </p:txBody>
      </p:sp>
      <p:sp>
        <p:nvSpPr>
          <p:cNvPr id="4" name="Rectángulo 3">
            <a:extLst>
              <a:ext uri="{FF2B5EF4-FFF2-40B4-BE49-F238E27FC236}">
                <a16:creationId xmlns:a16="http://schemas.microsoft.com/office/drawing/2014/main" id="{A08747A4-5A27-4480-B33D-5CACD4913BA1}"/>
              </a:ext>
            </a:extLst>
          </p:cNvPr>
          <p:cNvSpPr/>
          <p:nvPr/>
        </p:nvSpPr>
        <p:spPr>
          <a:xfrm>
            <a:off x="1378857" y="3164114"/>
            <a:ext cx="3004457" cy="12046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a:latin typeface="Georgia" panose="02040502050405020303" pitchFamily="18" charset="0"/>
              </a:rPr>
              <a:t>Fondo de Utilidades Tributables </a:t>
            </a:r>
          </a:p>
        </p:txBody>
      </p:sp>
      <p:sp>
        <p:nvSpPr>
          <p:cNvPr id="5" name="Elipse 4">
            <a:extLst>
              <a:ext uri="{FF2B5EF4-FFF2-40B4-BE49-F238E27FC236}">
                <a16:creationId xmlns:a16="http://schemas.microsoft.com/office/drawing/2014/main" id="{D9CDA86F-F041-4EE4-BCB6-A7D8EF402B8B}"/>
              </a:ext>
            </a:extLst>
          </p:cNvPr>
          <p:cNvSpPr/>
          <p:nvPr/>
        </p:nvSpPr>
        <p:spPr>
          <a:xfrm>
            <a:off x="5080000" y="3429000"/>
            <a:ext cx="783771" cy="6930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dirty="0">
                <a:latin typeface="Georgia" panose="02040502050405020303" pitchFamily="18" charset="0"/>
              </a:rPr>
              <a:t>+</a:t>
            </a:r>
          </a:p>
        </p:txBody>
      </p:sp>
      <p:sp>
        <p:nvSpPr>
          <p:cNvPr id="6" name="CuadroTexto 5">
            <a:extLst>
              <a:ext uri="{FF2B5EF4-FFF2-40B4-BE49-F238E27FC236}">
                <a16:creationId xmlns:a16="http://schemas.microsoft.com/office/drawing/2014/main" id="{FA45BB50-D646-417D-B786-94799EAF88E4}"/>
              </a:ext>
            </a:extLst>
          </p:cNvPr>
          <p:cNvSpPr txBox="1"/>
          <p:nvPr/>
        </p:nvSpPr>
        <p:spPr>
          <a:xfrm>
            <a:off x="6589486" y="2235200"/>
            <a:ext cx="4005943" cy="2677656"/>
          </a:xfrm>
          <a:prstGeom prst="rect">
            <a:avLst/>
          </a:prstGeom>
          <a:noFill/>
        </p:spPr>
        <p:txBody>
          <a:bodyPr wrap="square" rtlCol="0">
            <a:spAutoFit/>
          </a:bodyPr>
          <a:lstStyle/>
          <a:p>
            <a:r>
              <a:rPr lang="es-CL" sz="2400" dirty="0">
                <a:latin typeface="Georgia" panose="02040502050405020303" pitchFamily="18" charset="0"/>
              </a:rPr>
              <a:t>Capital Propio Tributario Positivo, menos</a:t>
            </a:r>
          </a:p>
          <a:p>
            <a:endParaRPr lang="es-CL" sz="2400" dirty="0">
              <a:latin typeface="Georgia" panose="02040502050405020303" pitchFamily="18" charset="0"/>
            </a:endParaRPr>
          </a:p>
          <a:p>
            <a:pPr marL="342900" indent="-342900">
              <a:buAutoNum type="arabicParenR"/>
            </a:pPr>
            <a:r>
              <a:rPr lang="es-CL" sz="2400" dirty="0">
                <a:latin typeface="Georgia" panose="02040502050405020303" pitchFamily="18" charset="0"/>
              </a:rPr>
              <a:t>FUT</a:t>
            </a:r>
          </a:p>
          <a:p>
            <a:pPr marL="342900" indent="-342900">
              <a:buAutoNum type="arabicParenR"/>
            </a:pPr>
            <a:r>
              <a:rPr lang="es-CL" sz="2400" dirty="0">
                <a:latin typeface="Georgia" panose="02040502050405020303" pitchFamily="18" charset="0"/>
              </a:rPr>
              <a:t>FUNT</a:t>
            </a:r>
          </a:p>
          <a:p>
            <a:pPr marL="342900" indent="-342900">
              <a:buAutoNum type="arabicParenR"/>
            </a:pPr>
            <a:r>
              <a:rPr lang="es-CL" sz="2400" dirty="0">
                <a:latin typeface="Georgia" panose="02040502050405020303" pitchFamily="18" charset="0"/>
              </a:rPr>
              <a:t>FUR</a:t>
            </a:r>
          </a:p>
          <a:p>
            <a:pPr marL="342900" indent="-342900">
              <a:buAutoNum type="arabicParenR"/>
            </a:pPr>
            <a:r>
              <a:rPr lang="es-CL" sz="2400" dirty="0">
                <a:latin typeface="Georgia" panose="02040502050405020303" pitchFamily="18" charset="0"/>
              </a:rPr>
              <a:t>Capital </a:t>
            </a:r>
          </a:p>
        </p:txBody>
      </p:sp>
      <p:cxnSp>
        <p:nvCxnSpPr>
          <p:cNvPr id="8" name="Conector recto 7">
            <a:extLst>
              <a:ext uri="{FF2B5EF4-FFF2-40B4-BE49-F238E27FC236}">
                <a16:creationId xmlns:a16="http://schemas.microsoft.com/office/drawing/2014/main" id="{B6283C1D-7BE7-4D4F-A2D8-2BF99E9BA4DD}"/>
              </a:ext>
            </a:extLst>
          </p:cNvPr>
          <p:cNvCxnSpPr>
            <a:cxnSpLocks/>
          </p:cNvCxnSpPr>
          <p:nvPr/>
        </p:nvCxnSpPr>
        <p:spPr>
          <a:xfrm flipV="1">
            <a:off x="1233714" y="2714171"/>
            <a:ext cx="3657600" cy="2198686"/>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2CA667AC-9BDC-4F75-89D5-A8EF904FE829}"/>
              </a:ext>
            </a:extLst>
          </p:cNvPr>
          <p:cNvCxnSpPr>
            <a:cxnSpLocks/>
          </p:cNvCxnSpPr>
          <p:nvPr/>
        </p:nvCxnSpPr>
        <p:spPr>
          <a:xfrm flipV="1">
            <a:off x="6894286" y="3236687"/>
            <a:ext cx="1016000" cy="551314"/>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1A33646C-681C-430E-8F26-195858F6D735}"/>
              </a:ext>
            </a:extLst>
          </p:cNvPr>
          <p:cNvSpPr txBox="1"/>
          <p:nvPr/>
        </p:nvSpPr>
        <p:spPr>
          <a:xfrm>
            <a:off x="2191657" y="5080000"/>
            <a:ext cx="7373257" cy="830997"/>
          </a:xfrm>
          <a:prstGeom prst="rect">
            <a:avLst/>
          </a:prstGeom>
          <a:noFill/>
        </p:spPr>
        <p:txBody>
          <a:bodyPr wrap="square" rtlCol="0">
            <a:spAutoFit/>
          </a:bodyPr>
          <a:lstStyle/>
          <a:p>
            <a:r>
              <a:rPr lang="es-CL" sz="2400" dirty="0">
                <a:latin typeface="Georgia" panose="02040502050405020303" pitchFamily="18" charset="0"/>
              </a:rPr>
              <a:t>Al eliminar el FUT en la formula, queda la formula permanente del RAI</a:t>
            </a:r>
          </a:p>
        </p:txBody>
      </p:sp>
    </p:spTree>
    <p:extLst>
      <p:ext uri="{BB962C8B-B14F-4D97-AF65-F5344CB8AC3E}">
        <p14:creationId xmlns:p14="http://schemas.microsoft.com/office/powerpoint/2010/main" val="81716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F2F057-CCEE-4DAB-BB3A-7D39411E3A4A}"/>
              </a:ext>
            </a:extLst>
          </p:cNvPr>
          <p:cNvSpPr>
            <a:spLocks noGrp="1"/>
          </p:cNvSpPr>
          <p:nvPr>
            <p:ph type="title"/>
          </p:nvPr>
        </p:nvSpPr>
        <p:spPr/>
        <p:txBody>
          <a:bodyPr/>
          <a:lstStyle/>
          <a:p>
            <a:r>
              <a:rPr lang="es-CL" dirty="0">
                <a:latin typeface="Georgia" panose="02040502050405020303" pitchFamily="18" charset="0"/>
              </a:rPr>
              <a:t>Cosas que pudieron haber pasado en el tiempo del FUT</a:t>
            </a:r>
          </a:p>
        </p:txBody>
      </p:sp>
      <p:sp>
        <p:nvSpPr>
          <p:cNvPr id="3" name="Marcador de texto 2">
            <a:extLst>
              <a:ext uri="{FF2B5EF4-FFF2-40B4-BE49-F238E27FC236}">
                <a16:creationId xmlns:a16="http://schemas.microsoft.com/office/drawing/2014/main" id="{41206732-C9C8-49BF-836C-D28337208427}"/>
              </a:ext>
            </a:extLst>
          </p:cNvPr>
          <p:cNvSpPr>
            <a:spLocks noGrp="1"/>
          </p:cNvSpPr>
          <p:nvPr>
            <p:ph type="body" idx="1"/>
          </p:nvPr>
        </p:nvSpPr>
        <p:spPr/>
        <p:txBody>
          <a:bodyPr/>
          <a:lstStyle/>
          <a:p>
            <a:endParaRPr lang="es-CL"/>
          </a:p>
        </p:txBody>
      </p:sp>
    </p:spTree>
    <p:extLst>
      <p:ext uri="{BB962C8B-B14F-4D97-AF65-F5344CB8AC3E}">
        <p14:creationId xmlns:p14="http://schemas.microsoft.com/office/powerpoint/2010/main" val="465353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ACDA8-C3B4-41E2-827D-084A2D3BE24D}"/>
              </a:ext>
            </a:extLst>
          </p:cNvPr>
          <p:cNvSpPr>
            <a:spLocks noGrp="1"/>
          </p:cNvSpPr>
          <p:nvPr>
            <p:ph type="title"/>
          </p:nvPr>
        </p:nvSpPr>
        <p:spPr/>
        <p:txBody>
          <a:bodyPr/>
          <a:lstStyle/>
          <a:p>
            <a:r>
              <a:rPr lang="es-CL" dirty="0">
                <a:latin typeface="Georgia" panose="02040502050405020303" pitchFamily="18" charset="0"/>
              </a:rPr>
              <a:t>Ejemplos diferencias positivas </a:t>
            </a:r>
          </a:p>
        </p:txBody>
      </p:sp>
      <p:sp>
        <p:nvSpPr>
          <p:cNvPr id="3" name="Marcador de contenido 2">
            <a:extLst>
              <a:ext uri="{FF2B5EF4-FFF2-40B4-BE49-F238E27FC236}">
                <a16:creationId xmlns:a16="http://schemas.microsoft.com/office/drawing/2014/main" id="{9DF09A39-14BD-42A0-900E-88E58CA5DB1A}"/>
              </a:ext>
            </a:extLst>
          </p:cNvPr>
          <p:cNvSpPr>
            <a:spLocks noGrp="1"/>
          </p:cNvSpPr>
          <p:nvPr>
            <p:ph idx="1"/>
          </p:nvPr>
        </p:nvSpPr>
        <p:spPr/>
        <p:txBody>
          <a:bodyPr>
            <a:normAutofit fontScale="77500" lnSpcReduction="20000"/>
          </a:bodyPr>
          <a:lstStyle/>
          <a:p>
            <a:r>
              <a:rPr lang="es-CL" b="1" u="sng" dirty="0">
                <a:latin typeface="Georgia" panose="02040502050405020303" pitchFamily="18" charset="0"/>
              </a:rPr>
              <a:t>A. Aumentos de Capital Propio Tributario, no reconocidas en el FUT</a:t>
            </a:r>
          </a:p>
          <a:p>
            <a:endParaRPr lang="es-CL" dirty="0">
              <a:latin typeface="Georgia" panose="02040502050405020303" pitchFamily="18" charset="0"/>
            </a:endParaRPr>
          </a:p>
          <a:p>
            <a:r>
              <a:rPr lang="es-CL" dirty="0">
                <a:latin typeface="Georgia" panose="02040502050405020303" pitchFamily="18" charset="0"/>
              </a:rPr>
              <a:t>1. Retiros percibidos hasta el 31 de diciembre de 2014, y que hayan sido calificados de excesos de retiros. </a:t>
            </a:r>
          </a:p>
          <a:p>
            <a:endParaRPr lang="es-CL" dirty="0">
              <a:latin typeface="Georgia" panose="02040502050405020303" pitchFamily="18" charset="0"/>
            </a:endParaRPr>
          </a:p>
          <a:p>
            <a:r>
              <a:rPr lang="es-CL" dirty="0">
                <a:latin typeface="Georgia" panose="02040502050405020303" pitchFamily="18" charset="0"/>
              </a:rPr>
              <a:t>2. Flujos efectivos de actividades sujetas a rentas presuntas. </a:t>
            </a:r>
          </a:p>
          <a:p>
            <a:endParaRPr lang="es-CL" dirty="0">
              <a:latin typeface="Georgia" panose="02040502050405020303" pitchFamily="18" charset="0"/>
            </a:endParaRPr>
          </a:p>
          <a:p>
            <a:r>
              <a:rPr lang="es-CL" dirty="0">
                <a:latin typeface="Georgia" panose="02040502050405020303" pitchFamily="18" charset="0"/>
              </a:rPr>
              <a:t>3. Activos adjudicados en procesos de división por valores mayores al FUT asignado. </a:t>
            </a:r>
          </a:p>
          <a:p>
            <a:endParaRPr lang="es-CL" dirty="0">
              <a:latin typeface="Georgia" panose="02040502050405020303" pitchFamily="18" charset="0"/>
            </a:endParaRPr>
          </a:p>
          <a:p>
            <a:r>
              <a:rPr lang="es-CL" dirty="0">
                <a:latin typeface="Georgia" panose="02040502050405020303" pitchFamily="18" charset="0"/>
              </a:rPr>
              <a:t>4. Deducciones al FUT que no corresponden a disminuciones de capital propio: FUT devengado.</a:t>
            </a:r>
          </a:p>
          <a:p>
            <a:endParaRPr lang="es-CL" dirty="0">
              <a:latin typeface="Georgia" panose="02040502050405020303" pitchFamily="18" charset="0"/>
            </a:endParaRPr>
          </a:p>
          <a:p>
            <a:endParaRPr lang="es-CL" dirty="0">
              <a:latin typeface="Georgia" panose="02040502050405020303" pitchFamily="18" charset="0"/>
            </a:endParaRPr>
          </a:p>
        </p:txBody>
      </p:sp>
    </p:spTree>
    <p:extLst>
      <p:ext uri="{BB962C8B-B14F-4D97-AF65-F5344CB8AC3E}">
        <p14:creationId xmlns:p14="http://schemas.microsoft.com/office/powerpoint/2010/main" val="1629334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8ACDA8-C3B4-41E2-827D-084A2D3BE24D}"/>
              </a:ext>
            </a:extLst>
          </p:cNvPr>
          <p:cNvSpPr>
            <a:spLocks noGrp="1"/>
          </p:cNvSpPr>
          <p:nvPr>
            <p:ph type="title"/>
          </p:nvPr>
        </p:nvSpPr>
        <p:spPr/>
        <p:txBody>
          <a:bodyPr/>
          <a:lstStyle/>
          <a:p>
            <a:r>
              <a:rPr lang="es-CL" dirty="0">
                <a:latin typeface="Georgia" panose="02040502050405020303" pitchFamily="18" charset="0"/>
              </a:rPr>
              <a:t>Ejemplos diferencias negativas </a:t>
            </a:r>
          </a:p>
        </p:txBody>
      </p:sp>
      <p:sp>
        <p:nvSpPr>
          <p:cNvPr id="3" name="Marcador de contenido 2">
            <a:extLst>
              <a:ext uri="{FF2B5EF4-FFF2-40B4-BE49-F238E27FC236}">
                <a16:creationId xmlns:a16="http://schemas.microsoft.com/office/drawing/2014/main" id="{9DF09A39-14BD-42A0-900E-88E58CA5DB1A}"/>
              </a:ext>
            </a:extLst>
          </p:cNvPr>
          <p:cNvSpPr>
            <a:spLocks noGrp="1"/>
          </p:cNvSpPr>
          <p:nvPr>
            <p:ph idx="1"/>
          </p:nvPr>
        </p:nvSpPr>
        <p:spPr/>
        <p:txBody>
          <a:bodyPr>
            <a:normAutofit/>
          </a:bodyPr>
          <a:lstStyle/>
          <a:p>
            <a:pPr marL="0" indent="0">
              <a:buNone/>
            </a:pPr>
            <a:r>
              <a:rPr lang="es-CL" b="1" u="sng" dirty="0">
                <a:latin typeface="Georgia" panose="02040502050405020303" pitchFamily="18" charset="0"/>
              </a:rPr>
              <a:t>B. Disminuciones de capital propio no reconocidas en el FUT:</a:t>
            </a:r>
          </a:p>
          <a:p>
            <a:pPr marL="0" indent="0">
              <a:buNone/>
            </a:pPr>
            <a:endParaRPr lang="es-CL" dirty="0">
              <a:latin typeface="Georgia" panose="02040502050405020303" pitchFamily="18" charset="0"/>
            </a:endParaRPr>
          </a:p>
          <a:p>
            <a:pPr marL="514350" indent="-514350">
              <a:buAutoNum type="arabicPeriod"/>
            </a:pPr>
            <a:r>
              <a:rPr lang="es-CL" dirty="0">
                <a:latin typeface="Georgia" panose="02040502050405020303" pitchFamily="18" charset="0"/>
              </a:rPr>
              <a:t>Pago del IDPC, cuando el saldo FUT era cero</a:t>
            </a:r>
          </a:p>
          <a:p>
            <a:pPr marL="514350" indent="-514350">
              <a:buAutoNum type="arabicPeriod"/>
            </a:pPr>
            <a:endParaRPr lang="es-CL" dirty="0">
              <a:latin typeface="Georgia" panose="02040502050405020303" pitchFamily="18" charset="0"/>
            </a:endParaRPr>
          </a:p>
          <a:p>
            <a:pPr marL="514350" indent="-514350">
              <a:buAutoNum type="arabicPeriod"/>
            </a:pPr>
            <a:r>
              <a:rPr lang="es-CL" dirty="0">
                <a:latin typeface="Georgia" panose="02040502050405020303" pitchFamily="18" charset="0"/>
              </a:rPr>
              <a:t>Distribuciones o retiros efectuados, no existiendo FUT,</a:t>
            </a:r>
          </a:p>
          <a:p>
            <a:pPr marL="514350" indent="-514350">
              <a:buAutoNum type="arabicPeriod"/>
            </a:pPr>
            <a:endParaRPr lang="es-CL" dirty="0">
              <a:latin typeface="Georgia" panose="02040502050405020303" pitchFamily="18" charset="0"/>
            </a:endParaRPr>
          </a:p>
          <a:p>
            <a:pPr marL="514350" indent="-514350">
              <a:buAutoNum type="arabicPeriod"/>
            </a:pPr>
            <a:r>
              <a:rPr lang="es-CL" dirty="0">
                <a:latin typeface="Georgia" panose="02040502050405020303" pitchFamily="18" charset="0"/>
              </a:rPr>
              <a:t>Distribuciones o retiros imputados al FUF o DDAN. </a:t>
            </a:r>
          </a:p>
          <a:p>
            <a:pPr lvl="1"/>
            <a:endParaRPr lang="es-CL" dirty="0">
              <a:latin typeface="Georgia" panose="02040502050405020303" pitchFamily="18" charset="0"/>
            </a:endParaRPr>
          </a:p>
        </p:txBody>
      </p:sp>
    </p:spTree>
    <p:extLst>
      <p:ext uri="{BB962C8B-B14F-4D97-AF65-F5344CB8AC3E}">
        <p14:creationId xmlns:p14="http://schemas.microsoft.com/office/powerpoint/2010/main" val="2200450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47702-E6A0-459C-BEC6-BE585796598A}"/>
              </a:ext>
            </a:extLst>
          </p:cNvPr>
          <p:cNvSpPr>
            <a:spLocks noGrp="1"/>
          </p:cNvSpPr>
          <p:nvPr>
            <p:ph type="title"/>
          </p:nvPr>
        </p:nvSpPr>
        <p:spPr/>
        <p:txBody>
          <a:bodyPr/>
          <a:lstStyle/>
          <a:p>
            <a:r>
              <a:rPr lang="es-CL" dirty="0">
                <a:latin typeface="Georgia" panose="02040502050405020303" pitchFamily="18" charset="0"/>
              </a:rPr>
              <a:t>Cual es la consecuencia?</a:t>
            </a:r>
          </a:p>
        </p:txBody>
      </p:sp>
      <p:sp>
        <p:nvSpPr>
          <p:cNvPr id="3" name="Marcador de contenido 2">
            <a:extLst>
              <a:ext uri="{FF2B5EF4-FFF2-40B4-BE49-F238E27FC236}">
                <a16:creationId xmlns:a16="http://schemas.microsoft.com/office/drawing/2014/main" id="{F04E9B0D-6D02-46B6-8E2E-952376BC6402}"/>
              </a:ext>
            </a:extLst>
          </p:cNvPr>
          <p:cNvSpPr>
            <a:spLocks noGrp="1"/>
          </p:cNvSpPr>
          <p:nvPr>
            <p:ph idx="1"/>
          </p:nvPr>
        </p:nvSpPr>
        <p:spPr/>
        <p:txBody>
          <a:bodyPr>
            <a:normAutofit fontScale="92500" lnSpcReduction="20000"/>
          </a:bodyPr>
          <a:lstStyle/>
          <a:p>
            <a:endParaRPr lang="es-CL" dirty="0"/>
          </a:p>
          <a:p>
            <a:pPr marL="0" indent="0" algn="just">
              <a:buNone/>
            </a:pPr>
            <a:r>
              <a:rPr lang="es-CL" b="1" u="sng" dirty="0">
                <a:latin typeface="Georgia" panose="02040502050405020303" pitchFamily="18" charset="0"/>
              </a:rPr>
              <a:t>Diferencia positiva</a:t>
            </a:r>
          </a:p>
          <a:p>
            <a:pPr algn="just"/>
            <a:endParaRPr lang="es-CL" dirty="0">
              <a:latin typeface="Georgia" panose="02040502050405020303" pitchFamily="18" charset="0"/>
            </a:endParaRPr>
          </a:p>
          <a:p>
            <a:pPr algn="just"/>
            <a:r>
              <a:rPr lang="es-CL" dirty="0">
                <a:latin typeface="Georgia" panose="02040502050405020303" pitchFamily="18" charset="0"/>
              </a:rPr>
              <a:t>Incluir en el monto de </a:t>
            </a:r>
            <a:r>
              <a:rPr lang="es-CL" b="1" dirty="0">
                <a:solidFill>
                  <a:srgbClr val="FF0000"/>
                </a:solidFill>
                <a:latin typeface="Georgia" panose="02040502050405020303" pitchFamily="18" charset="0"/>
              </a:rPr>
              <a:t>Rentas Afectas a Impuestos</a:t>
            </a:r>
            <a:r>
              <a:rPr lang="es-CL" dirty="0">
                <a:latin typeface="Georgia" panose="02040502050405020303" pitchFamily="18" charset="0"/>
              </a:rPr>
              <a:t>, una cantidad que no formaba parte del FUT, pero sí del Capital Propio Tributario.</a:t>
            </a:r>
          </a:p>
          <a:p>
            <a:pPr algn="just"/>
            <a:endParaRPr lang="es-CL" dirty="0">
              <a:latin typeface="Georgia" panose="02040502050405020303" pitchFamily="18" charset="0"/>
            </a:endParaRPr>
          </a:p>
          <a:p>
            <a:pPr marL="0" indent="0" algn="just">
              <a:buNone/>
            </a:pPr>
            <a:r>
              <a:rPr lang="es-CL" b="1" u="sng" dirty="0">
                <a:latin typeface="Georgia" panose="02040502050405020303" pitchFamily="18" charset="0"/>
              </a:rPr>
              <a:t>Diferencia Negativa</a:t>
            </a:r>
          </a:p>
          <a:p>
            <a:pPr algn="just"/>
            <a:endParaRPr lang="es-CL" dirty="0">
              <a:latin typeface="Georgia" panose="02040502050405020303" pitchFamily="18" charset="0"/>
            </a:endParaRPr>
          </a:p>
          <a:p>
            <a:pPr algn="just"/>
            <a:r>
              <a:rPr lang="es-CL" dirty="0">
                <a:latin typeface="Georgia" panose="02040502050405020303" pitchFamily="18" charset="0"/>
              </a:rPr>
              <a:t>Dejar reducido el Monto de </a:t>
            </a:r>
            <a:r>
              <a:rPr lang="es-CL" b="1" dirty="0">
                <a:solidFill>
                  <a:srgbClr val="FF0000"/>
                </a:solidFill>
                <a:latin typeface="Georgia" panose="02040502050405020303" pitchFamily="18" charset="0"/>
              </a:rPr>
              <a:t>Rentas Afectas a Impuestos</a:t>
            </a:r>
            <a:r>
              <a:rPr lang="es-CL" dirty="0">
                <a:latin typeface="Georgia" panose="02040502050405020303" pitchFamily="18" charset="0"/>
              </a:rPr>
              <a:t>, a la parte del FUT que efectivamente esté dentro del Capital Propio Tributario. </a:t>
            </a:r>
          </a:p>
        </p:txBody>
      </p:sp>
    </p:spTree>
    <p:extLst>
      <p:ext uri="{BB962C8B-B14F-4D97-AF65-F5344CB8AC3E}">
        <p14:creationId xmlns:p14="http://schemas.microsoft.com/office/powerpoint/2010/main" val="3705300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Consideraciones </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lstStyle/>
          <a:p>
            <a:endParaRPr lang="es-CL" dirty="0">
              <a:latin typeface="Georgia" panose="02040502050405020303" pitchFamily="18" charset="0"/>
            </a:endParaRPr>
          </a:p>
          <a:p>
            <a:pPr algn="just"/>
            <a:r>
              <a:rPr lang="es-CL" dirty="0">
                <a:latin typeface="Georgia" panose="02040502050405020303" pitchFamily="18" charset="0"/>
              </a:rPr>
              <a:t>1. Los accionistas de las S.A. siempre han debido tributar por las distribuciones a todo evento y los empresarios individuales o socios de sociedades de personas a contar del año 2015 tienen el mismo tratamiento.</a:t>
            </a:r>
          </a:p>
          <a:p>
            <a:pPr algn="just"/>
            <a:endParaRPr lang="es-CL" dirty="0">
              <a:latin typeface="Georgia" panose="02040502050405020303" pitchFamily="18" charset="0"/>
            </a:endParaRPr>
          </a:p>
          <a:p>
            <a:pPr algn="just"/>
            <a:r>
              <a:rPr lang="es-CL" dirty="0">
                <a:latin typeface="Georgia" panose="02040502050405020303" pitchFamily="18" charset="0"/>
              </a:rPr>
              <a:t>2. A contar del 01 de enero de 2017, tanto los propietarios de empresas acogidas al régimen A o al B, deben tributar por los retiros o distribuciones a todo evento. </a:t>
            </a:r>
          </a:p>
        </p:txBody>
      </p:sp>
    </p:spTree>
    <p:extLst>
      <p:ext uri="{BB962C8B-B14F-4D97-AF65-F5344CB8AC3E}">
        <p14:creationId xmlns:p14="http://schemas.microsoft.com/office/powerpoint/2010/main" val="1475611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Es decir</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lstStyle/>
          <a:p>
            <a:endParaRPr lang="es-CL" dirty="0">
              <a:latin typeface="Georgia" panose="02040502050405020303" pitchFamily="18" charset="0"/>
            </a:endParaRPr>
          </a:p>
          <a:p>
            <a:pPr algn="just"/>
            <a:r>
              <a:rPr lang="es-CL" dirty="0">
                <a:latin typeface="Georgia" panose="02040502050405020303" pitchFamily="18" charset="0"/>
              </a:rPr>
              <a:t>1. Cualquier suma de dinero que se retire o distribuya, se imputen o no a utilidades o cantidades tributables se afectarán con impuestos personales, </a:t>
            </a:r>
            <a:r>
              <a:rPr lang="es-CL" b="1" dirty="0">
                <a:solidFill>
                  <a:srgbClr val="FF0000"/>
                </a:solidFill>
                <a:latin typeface="Georgia" panose="02040502050405020303" pitchFamily="18" charset="0"/>
              </a:rPr>
              <a:t>salvo que se trate de ingresos no constitutivos de renta o devoluciones de capital</a:t>
            </a:r>
          </a:p>
        </p:txBody>
      </p:sp>
    </p:spTree>
    <p:extLst>
      <p:ext uri="{BB962C8B-B14F-4D97-AF65-F5344CB8AC3E}">
        <p14:creationId xmlns:p14="http://schemas.microsoft.com/office/powerpoint/2010/main" val="3169364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En otras palabras…</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lstStyle/>
          <a:p>
            <a:endParaRPr lang="es-CL" dirty="0">
              <a:latin typeface="Georgia" panose="02040502050405020303" pitchFamily="18" charset="0"/>
            </a:endParaRPr>
          </a:p>
          <a:p>
            <a:r>
              <a:rPr lang="es-CL" dirty="0">
                <a:latin typeface="Georgia" panose="02040502050405020303" pitchFamily="18" charset="0"/>
              </a:rPr>
              <a:t>Independiente de que a nivel de empresas se determine una renta tributable, a sus propietarios se les produce un incremento de patrimonio gravado por el sólo hecho de ser una cantidad percibida por ellos. </a:t>
            </a:r>
          </a:p>
        </p:txBody>
      </p:sp>
    </p:spTree>
    <p:extLst>
      <p:ext uri="{BB962C8B-B14F-4D97-AF65-F5344CB8AC3E}">
        <p14:creationId xmlns:p14="http://schemas.microsoft.com/office/powerpoint/2010/main" val="2843993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Por otra parte</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normAutofit lnSpcReduction="10000"/>
          </a:bodyPr>
          <a:lstStyle/>
          <a:p>
            <a:endParaRPr lang="es-CL" dirty="0">
              <a:latin typeface="Georgia" panose="02040502050405020303" pitchFamily="18" charset="0"/>
            </a:endParaRPr>
          </a:p>
          <a:p>
            <a:r>
              <a:rPr lang="es-CL" dirty="0">
                <a:latin typeface="Georgia" panose="02040502050405020303" pitchFamily="18" charset="0"/>
              </a:rPr>
              <a:t>Término de Giro:</a:t>
            </a:r>
          </a:p>
          <a:p>
            <a:pPr lvl="1"/>
            <a:endParaRPr lang="es-CL" dirty="0">
              <a:latin typeface="Georgia" panose="02040502050405020303" pitchFamily="18" charset="0"/>
            </a:endParaRPr>
          </a:p>
          <a:p>
            <a:pPr lvl="1"/>
            <a:r>
              <a:rPr lang="es-CL" dirty="0">
                <a:latin typeface="Georgia" panose="02040502050405020303" pitchFamily="18" charset="0"/>
              </a:rPr>
              <a:t>La base imponible es similar a la del RAI, debiendo incrementarse por la suma de los créditos asociados.</a:t>
            </a:r>
          </a:p>
          <a:p>
            <a:pPr lvl="1"/>
            <a:r>
              <a:rPr lang="es-CL" dirty="0">
                <a:latin typeface="Georgia" panose="02040502050405020303" pitchFamily="18" charset="0"/>
              </a:rPr>
              <a:t>Se establece que el costo tributario de los bienes adjudicados corresponde al valor tributario que tenía registrado la empresa, no pudiéndose tasar por el SII</a:t>
            </a:r>
          </a:p>
          <a:p>
            <a:pPr lvl="1"/>
            <a:r>
              <a:rPr lang="es-CL" dirty="0">
                <a:latin typeface="Georgia" panose="02040502050405020303" pitchFamily="18" charset="0"/>
              </a:rPr>
              <a:t>No constituye renta la adjudicación de bienes en tanto la suma de los valores tributarios de los bienes no supere al capital aportado más las rentas o cantidades que le correspondan al momento del término de giro. </a:t>
            </a:r>
          </a:p>
          <a:p>
            <a:pPr lvl="1"/>
            <a:endParaRPr lang="es-CL" dirty="0">
              <a:latin typeface="Georgia" panose="02040502050405020303" pitchFamily="18" charset="0"/>
            </a:endParaRPr>
          </a:p>
        </p:txBody>
      </p:sp>
    </p:spTree>
    <p:extLst>
      <p:ext uri="{BB962C8B-B14F-4D97-AF65-F5344CB8AC3E}">
        <p14:creationId xmlns:p14="http://schemas.microsoft.com/office/powerpoint/2010/main" val="1774509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Es decir</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normAutofit/>
          </a:bodyPr>
          <a:lstStyle/>
          <a:p>
            <a:endParaRPr lang="es-CL" dirty="0">
              <a:latin typeface="Georgia" panose="02040502050405020303" pitchFamily="18" charset="0"/>
            </a:endParaRPr>
          </a:p>
          <a:p>
            <a:endParaRPr lang="es-CL" dirty="0">
              <a:latin typeface="Georgia" panose="02040502050405020303" pitchFamily="18" charset="0"/>
            </a:endParaRPr>
          </a:p>
          <a:p>
            <a:pPr algn="just"/>
            <a:r>
              <a:rPr lang="es-CL" dirty="0">
                <a:latin typeface="Georgia" panose="02040502050405020303" pitchFamily="18" charset="0"/>
              </a:rPr>
              <a:t>Existe concordancia entre la manera de determinar las rentas afectas a impuestos, las normas sobre tributación al momento del termino de giro y el tratamiento de las adjudicaciones de los bienes. </a:t>
            </a:r>
          </a:p>
        </p:txBody>
      </p:sp>
    </p:spTree>
    <p:extLst>
      <p:ext uri="{BB962C8B-B14F-4D97-AF65-F5344CB8AC3E}">
        <p14:creationId xmlns:p14="http://schemas.microsoft.com/office/powerpoint/2010/main" val="3193289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C9366C-7647-47ED-A150-960298797326}"/>
              </a:ext>
            </a:extLst>
          </p:cNvPr>
          <p:cNvSpPr>
            <a:spLocks noGrp="1"/>
          </p:cNvSpPr>
          <p:nvPr>
            <p:ph type="title"/>
          </p:nvPr>
        </p:nvSpPr>
        <p:spPr/>
        <p:txBody>
          <a:bodyPr/>
          <a:lstStyle/>
          <a:p>
            <a:r>
              <a:rPr lang="es-CL" dirty="0">
                <a:latin typeface="Georgia" panose="02040502050405020303" pitchFamily="18" charset="0"/>
              </a:rPr>
              <a:t>Veamos los registros </a:t>
            </a:r>
          </a:p>
        </p:txBody>
      </p:sp>
      <p:sp>
        <p:nvSpPr>
          <p:cNvPr id="3" name="Marcador de contenido 2">
            <a:extLst>
              <a:ext uri="{FF2B5EF4-FFF2-40B4-BE49-F238E27FC236}">
                <a16:creationId xmlns:a16="http://schemas.microsoft.com/office/drawing/2014/main" id="{43287A63-FF59-4E26-BEC2-4FC3B37BE9A1}"/>
              </a:ext>
            </a:extLst>
          </p:cNvPr>
          <p:cNvSpPr>
            <a:spLocks noGrp="1"/>
          </p:cNvSpPr>
          <p:nvPr>
            <p:ph idx="1"/>
          </p:nvPr>
        </p:nvSpPr>
        <p:spPr/>
        <p:txBody>
          <a:bodyPr>
            <a:normAutofit/>
          </a:bodyPr>
          <a:lstStyle/>
          <a:p>
            <a:endParaRPr lang="es-CL" dirty="0">
              <a:latin typeface="Georgia" panose="02040502050405020303" pitchFamily="18" charset="0"/>
            </a:endParaRPr>
          </a:p>
          <a:p>
            <a:endParaRPr lang="es-CL" dirty="0">
              <a:latin typeface="Georgia" panose="02040502050405020303" pitchFamily="18" charset="0"/>
            </a:endParaRPr>
          </a:p>
          <a:p>
            <a:endParaRPr lang="es-CL" dirty="0">
              <a:latin typeface="Georgia" panose="02040502050405020303" pitchFamily="18" charset="0"/>
            </a:endParaRPr>
          </a:p>
        </p:txBody>
      </p:sp>
      <p:graphicFrame>
        <p:nvGraphicFramePr>
          <p:cNvPr id="4" name="Tabla 3">
            <a:extLst>
              <a:ext uri="{FF2B5EF4-FFF2-40B4-BE49-F238E27FC236}">
                <a16:creationId xmlns:a16="http://schemas.microsoft.com/office/drawing/2014/main" id="{E2A5A7A8-6AFD-4017-BC44-7B731A5365B9}"/>
              </a:ext>
            </a:extLst>
          </p:cNvPr>
          <p:cNvGraphicFramePr>
            <a:graphicFrameLocks noGrp="1"/>
          </p:cNvGraphicFramePr>
          <p:nvPr>
            <p:extLst>
              <p:ext uri="{D42A27DB-BD31-4B8C-83A1-F6EECF244321}">
                <p14:modId xmlns:p14="http://schemas.microsoft.com/office/powerpoint/2010/main" val="3748259548"/>
              </p:ext>
            </p:extLst>
          </p:nvPr>
        </p:nvGraphicFramePr>
        <p:xfrm>
          <a:off x="682172" y="2069494"/>
          <a:ext cx="3875312" cy="741680"/>
        </p:xfrm>
        <a:graphic>
          <a:graphicData uri="http://schemas.openxmlformats.org/drawingml/2006/table">
            <a:tbl>
              <a:tblPr firstRow="1" bandRow="1">
                <a:tableStyleId>{5C22544A-7EE6-4342-B048-85BDC9FD1C3A}</a:tableStyleId>
              </a:tblPr>
              <a:tblGrid>
                <a:gridCol w="968828">
                  <a:extLst>
                    <a:ext uri="{9D8B030D-6E8A-4147-A177-3AD203B41FA5}">
                      <a16:colId xmlns:a16="http://schemas.microsoft.com/office/drawing/2014/main" val="1167251066"/>
                    </a:ext>
                  </a:extLst>
                </a:gridCol>
                <a:gridCol w="968828">
                  <a:extLst>
                    <a:ext uri="{9D8B030D-6E8A-4147-A177-3AD203B41FA5}">
                      <a16:colId xmlns:a16="http://schemas.microsoft.com/office/drawing/2014/main" val="2489754471"/>
                    </a:ext>
                  </a:extLst>
                </a:gridCol>
                <a:gridCol w="968828">
                  <a:extLst>
                    <a:ext uri="{9D8B030D-6E8A-4147-A177-3AD203B41FA5}">
                      <a16:colId xmlns:a16="http://schemas.microsoft.com/office/drawing/2014/main" val="4002743959"/>
                    </a:ext>
                  </a:extLst>
                </a:gridCol>
                <a:gridCol w="968828">
                  <a:extLst>
                    <a:ext uri="{9D8B030D-6E8A-4147-A177-3AD203B41FA5}">
                      <a16:colId xmlns:a16="http://schemas.microsoft.com/office/drawing/2014/main" val="784635509"/>
                    </a:ext>
                  </a:extLst>
                </a:gridCol>
              </a:tblGrid>
              <a:tr h="370840">
                <a:tc gridSpan="4">
                  <a:txBody>
                    <a:bodyPr/>
                    <a:lstStyle/>
                    <a:p>
                      <a:pPr algn="ctr"/>
                      <a:r>
                        <a:rPr lang="es-CL" b="1" dirty="0">
                          <a:solidFill>
                            <a:srgbClr val="FF0000"/>
                          </a:solidFill>
                        </a:rPr>
                        <a:t>RÉGIMEN A</a:t>
                      </a:r>
                    </a:p>
                  </a:txBody>
                  <a:tcPr/>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4229339289"/>
                  </a:ext>
                </a:extLst>
              </a:tr>
              <a:tr h="370840">
                <a:tc>
                  <a:txBody>
                    <a:bodyPr/>
                    <a:lstStyle/>
                    <a:p>
                      <a:pPr algn="ctr"/>
                      <a:r>
                        <a:rPr lang="es-CL" b="1" dirty="0"/>
                        <a:t>RAP</a:t>
                      </a:r>
                    </a:p>
                  </a:txBody>
                  <a:tcPr/>
                </a:tc>
                <a:tc>
                  <a:txBody>
                    <a:bodyPr/>
                    <a:lstStyle/>
                    <a:p>
                      <a:pPr algn="ctr"/>
                      <a:r>
                        <a:rPr lang="es-CL" b="1" dirty="0"/>
                        <a:t>DDAN</a:t>
                      </a:r>
                    </a:p>
                  </a:txBody>
                  <a:tcPr/>
                </a:tc>
                <a:tc>
                  <a:txBody>
                    <a:bodyPr/>
                    <a:lstStyle/>
                    <a:p>
                      <a:pPr algn="ctr"/>
                      <a:r>
                        <a:rPr lang="es-CL" b="1" dirty="0"/>
                        <a:t>REX</a:t>
                      </a:r>
                    </a:p>
                  </a:txBody>
                  <a:tcPr/>
                </a:tc>
                <a:tc>
                  <a:txBody>
                    <a:bodyPr/>
                    <a:lstStyle/>
                    <a:p>
                      <a:pPr algn="ctr"/>
                      <a:r>
                        <a:rPr lang="es-CL" b="1" dirty="0"/>
                        <a:t>RAI</a:t>
                      </a:r>
                    </a:p>
                  </a:txBody>
                  <a:tcPr/>
                </a:tc>
                <a:extLst>
                  <a:ext uri="{0D108BD9-81ED-4DB2-BD59-A6C34878D82A}">
                    <a16:rowId xmlns:a16="http://schemas.microsoft.com/office/drawing/2014/main" val="3239168489"/>
                  </a:ext>
                </a:extLst>
              </a:tr>
            </a:tbl>
          </a:graphicData>
        </a:graphic>
      </p:graphicFrame>
      <p:sp>
        <p:nvSpPr>
          <p:cNvPr id="5" name="Flecha: hacia abajo 4">
            <a:extLst>
              <a:ext uri="{FF2B5EF4-FFF2-40B4-BE49-F238E27FC236}">
                <a16:creationId xmlns:a16="http://schemas.microsoft.com/office/drawing/2014/main" id="{6AD9941E-E95D-4922-B8BD-42F0610CB00C}"/>
              </a:ext>
            </a:extLst>
          </p:cNvPr>
          <p:cNvSpPr/>
          <p:nvPr/>
        </p:nvSpPr>
        <p:spPr>
          <a:xfrm>
            <a:off x="3875315" y="3052561"/>
            <a:ext cx="304800" cy="6420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6" name="CuadroTexto 5">
            <a:extLst>
              <a:ext uri="{FF2B5EF4-FFF2-40B4-BE49-F238E27FC236}">
                <a16:creationId xmlns:a16="http://schemas.microsoft.com/office/drawing/2014/main" id="{FDCD09FF-1B99-480D-8548-00A8C53F601E}"/>
              </a:ext>
            </a:extLst>
          </p:cNvPr>
          <p:cNvSpPr txBox="1"/>
          <p:nvPr/>
        </p:nvSpPr>
        <p:spPr>
          <a:xfrm>
            <a:off x="2278743" y="3863425"/>
            <a:ext cx="6574971" cy="1477328"/>
          </a:xfrm>
          <a:prstGeom prst="rect">
            <a:avLst/>
          </a:prstGeom>
          <a:noFill/>
        </p:spPr>
        <p:txBody>
          <a:bodyPr wrap="square" rtlCol="0">
            <a:spAutoFit/>
          </a:bodyPr>
          <a:lstStyle/>
          <a:p>
            <a:pPr algn="just"/>
            <a:r>
              <a:rPr lang="es-CL" dirty="0"/>
              <a:t>La diferencia entre el CPT menos el Capital Enterado y las cantidades no constitutivas de renta o que hayan completado la tributación, existe en ambos regímenes, pero en el Régimen A no se anota en ningún registro en especial, en cambio en el régimen B es el primer registro donde se imputan los retiros o distribuciones.</a:t>
            </a:r>
          </a:p>
        </p:txBody>
      </p:sp>
      <p:graphicFrame>
        <p:nvGraphicFramePr>
          <p:cNvPr id="7" name="Tabla 6">
            <a:extLst>
              <a:ext uri="{FF2B5EF4-FFF2-40B4-BE49-F238E27FC236}">
                <a16:creationId xmlns:a16="http://schemas.microsoft.com/office/drawing/2014/main" id="{5B9071DE-24BD-4091-90E8-C623C4308D2A}"/>
              </a:ext>
            </a:extLst>
          </p:cNvPr>
          <p:cNvGraphicFramePr>
            <a:graphicFrameLocks noGrp="1"/>
          </p:cNvGraphicFramePr>
          <p:nvPr>
            <p:extLst>
              <p:ext uri="{D42A27DB-BD31-4B8C-83A1-F6EECF244321}">
                <p14:modId xmlns:p14="http://schemas.microsoft.com/office/powerpoint/2010/main" val="2101397730"/>
              </p:ext>
            </p:extLst>
          </p:nvPr>
        </p:nvGraphicFramePr>
        <p:xfrm>
          <a:off x="6017986" y="2069494"/>
          <a:ext cx="3875312" cy="741680"/>
        </p:xfrm>
        <a:graphic>
          <a:graphicData uri="http://schemas.openxmlformats.org/drawingml/2006/table">
            <a:tbl>
              <a:tblPr firstRow="1" bandRow="1">
                <a:tableStyleId>{5C22544A-7EE6-4342-B048-85BDC9FD1C3A}</a:tableStyleId>
              </a:tblPr>
              <a:tblGrid>
                <a:gridCol w="1291771">
                  <a:extLst>
                    <a:ext uri="{9D8B030D-6E8A-4147-A177-3AD203B41FA5}">
                      <a16:colId xmlns:a16="http://schemas.microsoft.com/office/drawing/2014/main" val="1167251066"/>
                    </a:ext>
                  </a:extLst>
                </a:gridCol>
                <a:gridCol w="1291770">
                  <a:extLst>
                    <a:ext uri="{9D8B030D-6E8A-4147-A177-3AD203B41FA5}">
                      <a16:colId xmlns:a16="http://schemas.microsoft.com/office/drawing/2014/main" val="2299716171"/>
                    </a:ext>
                  </a:extLst>
                </a:gridCol>
                <a:gridCol w="1291771">
                  <a:extLst>
                    <a:ext uri="{9D8B030D-6E8A-4147-A177-3AD203B41FA5}">
                      <a16:colId xmlns:a16="http://schemas.microsoft.com/office/drawing/2014/main" val="3921898514"/>
                    </a:ext>
                  </a:extLst>
                </a:gridCol>
              </a:tblGrid>
              <a:tr h="370840">
                <a:tc gridSpan="3">
                  <a:txBody>
                    <a:bodyPr/>
                    <a:lstStyle/>
                    <a:p>
                      <a:pPr algn="ctr"/>
                      <a:r>
                        <a:rPr lang="es-CL" b="1" dirty="0">
                          <a:solidFill>
                            <a:srgbClr val="FF0000"/>
                          </a:solidFill>
                        </a:rPr>
                        <a:t>RÉGIMEN B</a:t>
                      </a:r>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4229339289"/>
                  </a:ext>
                </a:extLst>
              </a:tr>
              <a:tr h="370840">
                <a:tc>
                  <a:txBody>
                    <a:bodyPr/>
                    <a:lstStyle/>
                    <a:p>
                      <a:pPr algn="ctr"/>
                      <a:r>
                        <a:rPr lang="es-CL" b="1" dirty="0"/>
                        <a:t>RAI</a:t>
                      </a:r>
                    </a:p>
                  </a:txBody>
                  <a:tcPr/>
                </a:tc>
                <a:tc>
                  <a:txBody>
                    <a:bodyPr/>
                    <a:lstStyle/>
                    <a:p>
                      <a:pPr algn="ctr"/>
                      <a:r>
                        <a:rPr lang="es-CL" b="1" dirty="0"/>
                        <a:t>DDAN</a:t>
                      </a:r>
                    </a:p>
                  </a:txBody>
                  <a:tcPr/>
                </a:tc>
                <a:tc>
                  <a:txBody>
                    <a:bodyPr/>
                    <a:lstStyle/>
                    <a:p>
                      <a:pPr algn="ctr"/>
                      <a:r>
                        <a:rPr lang="es-CL" b="1" dirty="0"/>
                        <a:t>REX</a:t>
                      </a:r>
                    </a:p>
                  </a:txBody>
                  <a:tcPr/>
                </a:tc>
                <a:extLst>
                  <a:ext uri="{0D108BD9-81ED-4DB2-BD59-A6C34878D82A}">
                    <a16:rowId xmlns:a16="http://schemas.microsoft.com/office/drawing/2014/main" val="3239168489"/>
                  </a:ext>
                </a:extLst>
              </a:tr>
            </a:tbl>
          </a:graphicData>
        </a:graphic>
      </p:graphicFrame>
      <p:sp>
        <p:nvSpPr>
          <p:cNvPr id="8" name="Flecha: hacia abajo 7">
            <a:extLst>
              <a:ext uri="{FF2B5EF4-FFF2-40B4-BE49-F238E27FC236}">
                <a16:creationId xmlns:a16="http://schemas.microsoft.com/office/drawing/2014/main" id="{76365D1C-70CF-4A5A-88C0-D0D3968AB333}"/>
              </a:ext>
            </a:extLst>
          </p:cNvPr>
          <p:cNvSpPr/>
          <p:nvPr/>
        </p:nvSpPr>
        <p:spPr>
          <a:xfrm>
            <a:off x="6524174" y="3016278"/>
            <a:ext cx="304800" cy="6420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407780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61739-A26D-47BF-8F91-199115155981}"/>
              </a:ext>
            </a:extLst>
          </p:cNvPr>
          <p:cNvSpPr>
            <a:spLocks noGrp="1"/>
          </p:cNvSpPr>
          <p:nvPr>
            <p:ph type="title"/>
          </p:nvPr>
        </p:nvSpPr>
        <p:spPr/>
        <p:txBody>
          <a:bodyPr/>
          <a:lstStyle/>
          <a:p>
            <a:r>
              <a:rPr lang="es-CL" dirty="0">
                <a:latin typeface="Georgia" panose="02040502050405020303" pitchFamily="18" charset="0"/>
              </a:rPr>
              <a:t>Qué es mas simple?</a:t>
            </a:r>
          </a:p>
        </p:txBody>
      </p:sp>
      <p:graphicFrame>
        <p:nvGraphicFramePr>
          <p:cNvPr id="4" name="Marcador de contenido 3">
            <a:extLst>
              <a:ext uri="{FF2B5EF4-FFF2-40B4-BE49-F238E27FC236}">
                <a16:creationId xmlns:a16="http://schemas.microsoft.com/office/drawing/2014/main" id="{19CA7D23-F61C-4564-BA46-E4E7E3DC3140}"/>
              </a:ext>
            </a:extLst>
          </p:cNvPr>
          <p:cNvGraphicFramePr>
            <a:graphicFrameLocks noGrp="1"/>
          </p:cNvGraphicFramePr>
          <p:nvPr>
            <p:ph idx="1"/>
            <p:extLst>
              <p:ext uri="{D42A27DB-BD31-4B8C-83A1-F6EECF244321}">
                <p14:modId xmlns:p14="http://schemas.microsoft.com/office/powerpoint/2010/main" val="1672883582"/>
              </p:ext>
            </p:extLst>
          </p:nvPr>
        </p:nvGraphicFramePr>
        <p:xfrm>
          <a:off x="939800" y="1480459"/>
          <a:ext cx="5054600" cy="4886786"/>
        </p:xfrm>
        <a:graphic>
          <a:graphicData uri="http://schemas.openxmlformats.org/drawingml/2006/table">
            <a:tbl>
              <a:tblPr firstRow="1" bandRow="1">
                <a:tableStyleId>{5C22544A-7EE6-4342-B048-85BDC9FD1C3A}</a:tableStyleId>
              </a:tblPr>
              <a:tblGrid>
                <a:gridCol w="4131586">
                  <a:extLst>
                    <a:ext uri="{9D8B030D-6E8A-4147-A177-3AD203B41FA5}">
                      <a16:colId xmlns:a16="http://schemas.microsoft.com/office/drawing/2014/main" val="1469576849"/>
                    </a:ext>
                  </a:extLst>
                </a:gridCol>
                <a:gridCol w="923014">
                  <a:extLst>
                    <a:ext uri="{9D8B030D-6E8A-4147-A177-3AD203B41FA5}">
                      <a16:colId xmlns:a16="http://schemas.microsoft.com/office/drawing/2014/main" val="1038334864"/>
                    </a:ext>
                  </a:extLst>
                </a:gridCol>
              </a:tblGrid>
              <a:tr h="511470">
                <a:tc>
                  <a:txBody>
                    <a:bodyPr/>
                    <a:lstStyle/>
                    <a:p>
                      <a:r>
                        <a:rPr lang="es-CL" sz="1400" dirty="0"/>
                        <a:t>Renta Líquida Imponible o Pérdida Tributaria</a:t>
                      </a:r>
                    </a:p>
                  </a:txBody>
                  <a:tcPr/>
                </a:tc>
                <a:tc>
                  <a:txBody>
                    <a:bodyPr/>
                    <a:lstStyle/>
                    <a:p>
                      <a:pPr algn="ctr"/>
                      <a:r>
                        <a:rPr lang="es-CL" sz="1400" b="1" dirty="0"/>
                        <a:t>(+)/(-)</a:t>
                      </a:r>
                    </a:p>
                  </a:txBody>
                  <a:tcPr/>
                </a:tc>
                <a:extLst>
                  <a:ext uri="{0D108BD9-81ED-4DB2-BD59-A6C34878D82A}">
                    <a16:rowId xmlns:a16="http://schemas.microsoft.com/office/drawing/2014/main" val="3370499226"/>
                  </a:ext>
                </a:extLst>
              </a:tr>
              <a:tr h="511470">
                <a:tc>
                  <a:txBody>
                    <a:bodyPr/>
                    <a:lstStyle/>
                    <a:p>
                      <a:r>
                        <a:rPr lang="es-CL" sz="1400" dirty="0"/>
                        <a:t>Rentas Exentas de Impuesto de Primera Categoría Percibidas o Devengadas</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2432359604"/>
                  </a:ext>
                </a:extLst>
              </a:tr>
              <a:tr h="297681">
                <a:tc>
                  <a:txBody>
                    <a:bodyPr/>
                    <a:lstStyle/>
                    <a:p>
                      <a:r>
                        <a:rPr lang="es-CL" sz="1400" dirty="0"/>
                        <a:t>Participaciones sociales Percibidas</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782406786"/>
                  </a:ext>
                </a:extLst>
              </a:tr>
              <a:tr h="292269">
                <a:tc>
                  <a:txBody>
                    <a:bodyPr/>
                    <a:lstStyle/>
                    <a:p>
                      <a:r>
                        <a:rPr lang="es-CL" sz="1400" dirty="0"/>
                        <a:t>Dividendos Percibidos</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1436293604"/>
                  </a:ext>
                </a:extLst>
              </a:tr>
              <a:tr h="1388276">
                <a:tc>
                  <a:txBody>
                    <a:bodyPr/>
                    <a:lstStyle/>
                    <a:p>
                      <a:r>
                        <a:rPr lang="es-CL" sz="1400" b="1" dirty="0">
                          <a:solidFill>
                            <a:srgbClr val="FF0000"/>
                          </a:solidFill>
                        </a:rPr>
                        <a:t>Demás Ingresos, beneficios o utilidades percibidos o devengados, que sin formar parte de la renta líquida del contribuyentes estén afectos a los impuestos global complementario o adicional, cuando se retiren o distribuyan</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1483273668"/>
                  </a:ext>
                </a:extLst>
              </a:tr>
              <a:tr h="511470">
                <a:tc>
                  <a:txBody>
                    <a:bodyPr/>
                    <a:lstStyle/>
                    <a:p>
                      <a:r>
                        <a:rPr lang="es-CL" sz="1400" dirty="0"/>
                        <a:t>Partidas a que se refiere el inciso segundo del artículo 21</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2045089803"/>
                  </a:ext>
                </a:extLst>
              </a:tr>
              <a:tr h="511470">
                <a:tc>
                  <a:txBody>
                    <a:bodyPr/>
                    <a:lstStyle/>
                    <a:p>
                      <a:r>
                        <a:rPr lang="es-CL" sz="1400" dirty="0"/>
                        <a:t>Remanente de Utilidades Tributables o Saldo Negativo de ejercicios anteriores</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979741082"/>
                  </a:ext>
                </a:extLst>
              </a:tr>
              <a:tr h="297681">
                <a:tc>
                  <a:txBody>
                    <a:bodyPr/>
                    <a:lstStyle/>
                    <a:p>
                      <a:r>
                        <a:rPr lang="es-CL" sz="1400" dirty="0"/>
                        <a:t>Retiros o Distribuciones del ejercicio</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3136753417"/>
                  </a:ext>
                </a:extLst>
              </a:tr>
              <a:tr h="511470">
                <a:tc>
                  <a:txBody>
                    <a:bodyPr/>
                    <a:lstStyle/>
                    <a:p>
                      <a:r>
                        <a:rPr lang="es-CL" sz="1400" dirty="0"/>
                        <a:t>Remanente de Utilidades Tributables Ejercicio Siguiente o Saldo Negativo</a:t>
                      </a:r>
                    </a:p>
                  </a:txBody>
                  <a:tcPr/>
                </a:tc>
                <a:tc>
                  <a:txBody>
                    <a:bodyPr/>
                    <a:lstStyle/>
                    <a:p>
                      <a:pPr algn="ctr"/>
                      <a:r>
                        <a:rPr lang="es-CL" sz="1400" b="1" dirty="0"/>
                        <a:t>(+)/(-)</a:t>
                      </a:r>
                    </a:p>
                  </a:txBody>
                  <a:tcPr>
                    <a:solidFill>
                      <a:srgbClr val="FFC000"/>
                    </a:solidFill>
                  </a:tcPr>
                </a:tc>
                <a:extLst>
                  <a:ext uri="{0D108BD9-81ED-4DB2-BD59-A6C34878D82A}">
                    <a16:rowId xmlns:a16="http://schemas.microsoft.com/office/drawing/2014/main" val="649947362"/>
                  </a:ext>
                </a:extLst>
              </a:tr>
            </a:tbl>
          </a:graphicData>
        </a:graphic>
      </p:graphicFrame>
      <p:graphicFrame>
        <p:nvGraphicFramePr>
          <p:cNvPr id="3" name="Tabla 2">
            <a:extLst>
              <a:ext uri="{FF2B5EF4-FFF2-40B4-BE49-F238E27FC236}">
                <a16:creationId xmlns:a16="http://schemas.microsoft.com/office/drawing/2014/main" id="{4A6B9690-6B04-436D-8071-6A256892CF18}"/>
              </a:ext>
            </a:extLst>
          </p:cNvPr>
          <p:cNvGraphicFramePr>
            <a:graphicFrameLocks noGrp="1"/>
          </p:cNvGraphicFramePr>
          <p:nvPr>
            <p:extLst>
              <p:ext uri="{D42A27DB-BD31-4B8C-83A1-F6EECF244321}">
                <p14:modId xmlns:p14="http://schemas.microsoft.com/office/powerpoint/2010/main" val="1938562402"/>
              </p:ext>
            </p:extLst>
          </p:nvPr>
        </p:nvGraphicFramePr>
        <p:xfrm>
          <a:off x="6662057" y="1480459"/>
          <a:ext cx="3526972" cy="3576320"/>
        </p:xfrm>
        <a:graphic>
          <a:graphicData uri="http://schemas.openxmlformats.org/drawingml/2006/table">
            <a:tbl>
              <a:tblPr firstRow="1" bandRow="1">
                <a:tableStyleId>{5C22544A-7EE6-4342-B048-85BDC9FD1C3A}</a:tableStyleId>
              </a:tblPr>
              <a:tblGrid>
                <a:gridCol w="2612572">
                  <a:extLst>
                    <a:ext uri="{9D8B030D-6E8A-4147-A177-3AD203B41FA5}">
                      <a16:colId xmlns:a16="http://schemas.microsoft.com/office/drawing/2014/main" val="2230758785"/>
                    </a:ext>
                  </a:extLst>
                </a:gridCol>
                <a:gridCol w="914400">
                  <a:extLst>
                    <a:ext uri="{9D8B030D-6E8A-4147-A177-3AD203B41FA5}">
                      <a16:colId xmlns:a16="http://schemas.microsoft.com/office/drawing/2014/main" val="4003325687"/>
                    </a:ext>
                  </a:extLst>
                </a:gridCol>
              </a:tblGrid>
              <a:tr h="370840">
                <a:tc>
                  <a:txBody>
                    <a:bodyPr/>
                    <a:lstStyle/>
                    <a:p>
                      <a:r>
                        <a:rPr lang="es-CL" dirty="0"/>
                        <a:t>Capital Propio Tributario</a:t>
                      </a:r>
                    </a:p>
                  </a:txBody>
                  <a:tcPr/>
                </a:tc>
                <a:tc>
                  <a:txBody>
                    <a:bodyPr/>
                    <a:lstStyle/>
                    <a:p>
                      <a:pPr algn="ctr"/>
                      <a:r>
                        <a:rPr lang="es-CL" b="1" dirty="0"/>
                        <a:t>(+)</a:t>
                      </a:r>
                    </a:p>
                  </a:txBody>
                  <a:tcPr/>
                </a:tc>
                <a:extLst>
                  <a:ext uri="{0D108BD9-81ED-4DB2-BD59-A6C34878D82A}">
                    <a16:rowId xmlns:a16="http://schemas.microsoft.com/office/drawing/2014/main" val="1958268677"/>
                  </a:ext>
                </a:extLst>
              </a:tr>
              <a:tr h="370840">
                <a:tc>
                  <a:txBody>
                    <a:bodyPr/>
                    <a:lstStyle/>
                    <a:p>
                      <a:r>
                        <a:rPr lang="es-CL" dirty="0"/>
                        <a:t>Capital enterado reajustado</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433168781"/>
                  </a:ext>
                </a:extLst>
              </a:tr>
              <a:tr h="370840">
                <a:tc>
                  <a:txBody>
                    <a:bodyPr/>
                    <a:lstStyle/>
                    <a:p>
                      <a:r>
                        <a:rPr lang="es-CL" dirty="0"/>
                        <a:t>Rentas Exentas</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07179042"/>
                  </a:ext>
                </a:extLst>
              </a:tr>
              <a:tr h="370840">
                <a:tc>
                  <a:txBody>
                    <a:bodyPr/>
                    <a:lstStyle/>
                    <a:p>
                      <a:r>
                        <a:rPr lang="es-CL" dirty="0"/>
                        <a:t>Ingresos No Constitutivos de Renta</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908682686"/>
                  </a:ext>
                </a:extLst>
              </a:tr>
              <a:tr h="370840">
                <a:tc>
                  <a:txBody>
                    <a:bodyPr/>
                    <a:lstStyle/>
                    <a:p>
                      <a:r>
                        <a:rPr lang="es-CL" dirty="0"/>
                        <a:t>Rentas que han Completado la Tributación</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4150975884"/>
                  </a:ext>
                </a:extLst>
              </a:tr>
              <a:tr h="370840">
                <a:tc>
                  <a:txBody>
                    <a:bodyPr/>
                    <a:lstStyle/>
                    <a:p>
                      <a:r>
                        <a:rPr lang="es-CL" dirty="0"/>
                        <a:t>Rentas afectas a Impuestos </a:t>
                      </a:r>
                    </a:p>
                  </a:txBody>
                  <a:tcPr/>
                </a:tc>
                <a:tc>
                  <a:txBody>
                    <a:bodyPr/>
                    <a:lstStyle/>
                    <a:p>
                      <a:pPr algn="ctr"/>
                      <a:r>
                        <a:rPr lang="es-CL" b="1" dirty="0"/>
                        <a:t>(=)</a:t>
                      </a:r>
                    </a:p>
                  </a:txBody>
                  <a:tcPr>
                    <a:solidFill>
                      <a:srgbClr val="FFC000"/>
                    </a:solidFill>
                  </a:tcPr>
                </a:tc>
                <a:extLst>
                  <a:ext uri="{0D108BD9-81ED-4DB2-BD59-A6C34878D82A}">
                    <a16:rowId xmlns:a16="http://schemas.microsoft.com/office/drawing/2014/main" val="1596092113"/>
                  </a:ext>
                </a:extLst>
              </a:tr>
            </a:tbl>
          </a:graphicData>
        </a:graphic>
      </p:graphicFrame>
    </p:spTree>
    <p:extLst>
      <p:ext uri="{BB962C8B-B14F-4D97-AF65-F5344CB8AC3E}">
        <p14:creationId xmlns:p14="http://schemas.microsoft.com/office/powerpoint/2010/main" val="2949999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302B02-3CB1-4001-825F-A23112341E13}"/>
              </a:ext>
            </a:extLst>
          </p:cNvPr>
          <p:cNvSpPr>
            <a:spLocks noGrp="1"/>
          </p:cNvSpPr>
          <p:nvPr>
            <p:ph type="title"/>
          </p:nvPr>
        </p:nvSpPr>
        <p:spPr/>
        <p:txBody>
          <a:bodyPr/>
          <a:lstStyle/>
          <a:p>
            <a:r>
              <a:rPr lang="es-CL" dirty="0">
                <a:latin typeface="Georgia" panose="02040502050405020303" pitchFamily="18" charset="0"/>
              </a:rPr>
              <a:t>¿Cuál es más caro para los </a:t>
            </a:r>
            <a:r>
              <a:rPr lang="es-CL">
                <a:latin typeface="Georgia" panose="02040502050405020303" pitchFamily="18" charset="0"/>
              </a:rPr>
              <a:t>contribuyentes finales?</a:t>
            </a:r>
          </a:p>
        </p:txBody>
      </p:sp>
      <p:graphicFrame>
        <p:nvGraphicFramePr>
          <p:cNvPr id="4" name="Marcador de contenido 3">
            <a:extLst>
              <a:ext uri="{FF2B5EF4-FFF2-40B4-BE49-F238E27FC236}">
                <a16:creationId xmlns:a16="http://schemas.microsoft.com/office/drawing/2014/main" id="{465E895B-DAC5-4A7A-978D-6CDCEB586C16}"/>
              </a:ext>
            </a:extLst>
          </p:cNvPr>
          <p:cNvGraphicFramePr>
            <a:graphicFrameLocks noGrp="1"/>
          </p:cNvGraphicFramePr>
          <p:nvPr>
            <p:ph idx="1"/>
            <p:extLst>
              <p:ext uri="{D42A27DB-BD31-4B8C-83A1-F6EECF244321}">
                <p14:modId xmlns:p14="http://schemas.microsoft.com/office/powerpoint/2010/main" val="2100735427"/>
              </p:ext>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522887444"/>
                    </a:ext>
                  </a:extLst>
                </a:gridCol>
                <a:gridCol w="2628900">
                  <a:extLst>
                    <a:ext uri="{9D8B030D-6E8A-4147-A177-3AD203B41FA5}">
                      <a16:colId xmlns:a16="http://schemas.microsoft.com/office/drawing/2014/main" val="1063373899"/>
                    </a:ext>
                  </a:extLst>
                </a:gridCol>
                <a:gridCol w="2628900">
                  <a:extLst>
                    <a:ext uri="{9D8B030D-6E8A-4147-A177-3AD203B41FA5}">
                      <a16:colId xmlns:a16="http://schemas.microsoft.com/office/drawing/2014/main" val="123720407"/>
                    </a:ext>
                  </a:extLst>
                </a:gridCol>
                <a:gridCol w="2628900">
                  <a:extLst>
                    <a:ext uri="{9D8B030D-6E8A-4147-A177-3AD203B41FA5}">
                      <a16:colId xmlns:a16="http://schemas.microsoft.com/office/drawing/2014/main" val="2879764608"/>
                    </a:ext>
                  </a:extLst>
                </a:gridCol>
              </a:tblGrid>
              <a:tr h="370840">
                <a:tc>
                  <a:txBody>
                    <a:bodyPr/>
                    <a:lstStyle/>
                    <a:p>
                      <a:r>
                        <a:rPr lang="es-CL" dirty="0"/>
                        <a:t>FUT</a:t>
                      </a:r>
                    </a:p>
                  </a:txBody>
                  <a:tcPr/>
                </a:tc>
                <a:tc>
                  <a:txBody>
                    <a:bodyPr/>
                    <a:lstStyle/>
                    <a:p>
                      <a:r>
                        <a:rPr lang="es-CL" dirty="0"/>
                        <a:t>DIFERENCIA</a:t>
                      </a:r>
                    </a:p>
                  </a:txBody>
                  <a:tcPr/>
                </a:tc>
                <a:tc>
                  <a:txBody>
                    <a:bodyPr/>
                    <a:lstStyle/>
                    <a:p>
                      <a:r>
                        <a:rPr lang="es-CL" dirty="0"/>
                        <a:t>RAI</a:t>
                      </a:r>
                    </a:p>
                  </a:txBody>
                  <a:tcPr/>
                </a:tc>
                <a:tc>
                  <a:txBody>
                    <a:bodyPr/>
                    <a:lstStyle/>
                    <a:p>
                      <a:r>
                        <a:rPr lang="es-CL" dirty="0"/>
                        <a:t>REX</a:t>
                      </a:r>
                    </a:p>
                  </a:txBody>
                  <a:tcPr/>
                </a:tc>
                <a:extLst>
                  <a:ext uri="{0D108BD9-81ED-4DB2-BD59-A6C34878D82A}">
                    <a16:rowId xmlns:a16="http://schemas.microsoft.com/office/drawing/2014/main" val="1474105905"/>
                  </a:ext>
                </a:extLst>
              </a:tr>
              <a:tr h="370840">
                <a:tc>
                  <a:txBody>
                    <a:bodyPr/>
                    <a:lstStyle/>
                    <a:p>
                      <a:pPr algn="r"/>
                      <a:r>
                        <a:rPr lang="es-CL" dirty="0"/>
                        <a:t>1,000,000</a:t>
                      </a:r>
                    </a:p>
                  </a:txBody>
                  <a:tcPr/>
                </a:tc>
                <a:tc>
                  <a:txBody>
                    <a:bodyPr/>
                    <a:lstStyle/>
                    <a:p>
                      <a:pPr algn="r"/>
                      <a:r>
                        <a:rPr lang="es-CL" dirty="0"/>
                        <a:t>300,000</a:t>
                      </a:r>
                    </a:p>
                  </a:txBody>
                  <a:tcPr/>
                </a:tc>
                <a:tc>
                  <a:txBody>
                    <a:bodyPr/>
                    <a:lstStyle/>
                    <a:p>
                      <a:pPr algn="r"/>
                      <a:r>
                        <a:rPr lang="es-CL" dirty="0"/>
                        <a:t>1,300,000</a:t>
                      </a:r>
                    </a:p>
                  </a:txBody>
                  <a:tcPr/>
                </a:tc>
                <a:tc>
                  <a:txBody>
                    <a:bodyPr/>
                    <a:lstStyle/>
                    <a:p>
                      <a:pPr algn="r"/>
                      <a:r>
                        <a:rPr lang="es-CL" dirty="0"/>
                        <a:t>500,000</a:t>
                      </a:r>
                    </a:p>
                  </a:txBody>
                  <a:tcPr/>
                </a:tc>
                <a:extLst>
                  <a:ext uri="{0D108BD9-81ED-4DB2-BD59-A6C34878D82A}">
                    <a16:rowId xmlns:a16="http://schemas.microsoft.com/office/drawing/2014/main" val="2507004945"/>
                  </a:ext>
                </a:extLst>
              </a:tr>
              <a:tr h="370840">
                <a:tc gridSpan="2">
                  <a:txBody>
                    <a:bodyPr/>
                    <a:lstStyle/>
                    <a:p>
                      <a:r>
                        <a:rPr lang="es-CL" dirty="0"/>
                        <a:t>Retiros </a:t>
                      </a:r>
                    </a:p>
                  </a:txBody>
                  <a:tcPr/>
                </a:tc>
                <a:tc hMerge="1">
                  <a:txBody>
                    <a:bodyPr/>
                    <a:lstStyle/>
                    <a:p>
                      <a:endParaRPr lang="es-CL" dirty="0"/>
                    </a:p>
                  </a:txBody>
                  <a:tcPr/>
                </a:tc>
                <a:tc>
                  <a:txBody>
                    <a:bodyPr/>
                    <a:lstStyle/>
                    <a:p>
                      <a:pPr algn="r"/>
                      <a:r>
                        <a:rPr lang="es-CL" dirty="0"/>
                        <a:t>(1,200,000)</a:t>
                      </a:r>
                    </a:p>
                  </a:txBody>
                  <a:tcPr/>
                </a:tc>
                <a:tc>
                  <a:txBody>
                    <a:bodyPr/>
                    <a:lstStyle/>
                    <a:p>
                      <a:endParaRPr lang="es-CL" dirty="0"/>
                    </a:p>
                  </a:txBody>
                  <a:tcPr/>
                </a:tc>
                <a:extLst>
                  <a:ext uri="{0D108BD9-81ED-4DB2-BD59-A6C34878D82A}">
                    <a16:rowId xmlns:a16="http://schemas.microsoft.com/office/drawing/2014/main" val="301074698"/>
                  </a:ext>
                </a:extLst>
              </a:tr>
              <a:tr h="370840">
                <a:tc gridSpan="2">
                  <a:txBody>
                    <a:bodyPr/>
                    <a:lstStyle/>
                    <a:p>
                      <a:r>
                        <a:rPr lang="es-CL" dirty="0"/>
                        <a:t>Saldos</a:t>
                      </a:r>
                    </a:p>
                  </a:txBody>
                  <a:tcPr/>
                </a:tc>
                <a:tc hMerge="1">
                  <a:txBody>
                    <a:bodyPr/>
                    <a:lstStyle/>
                    <a:p>
                      <a:endParaRPr lang="es-CL"/>
                    </a:p>
                  </a:txBody>
                  <a:tcPr/>
                </a:tc>
                <a:tc>
                  <a:txBody>
                    <a:bodyPr/>
                    <a:lstStyle/>
                    <a:p>
                      <a:pPr algn="r"/>
                      <a:r>
                        <a:rPr lang="es-CL" dirty="0"/>
                        <a:t>100,000</a:t>
                      </a:r>
                    </a:p>
                  </a:txBody>
                  <a:tcPr/>
                </a:tc>
                <a:tc>
                  <a:txBody>
                    <a:bodyPr/>
                    <a:lstStyle/>
                    <a:p>
                      <a:pPr algn="r"/>
                      <a:r>
                        <a:rPr lang="es-CL" dirty="0"/>
                        <a:t>500,000</a:t>
                      </a:r>
                    </a:p>
                  </a:txBody>
                  <a:tcPr/>
                </a:tc>
                <a:extLst>
                  <a:ext uri="{0D108BD9-81ED-4DB2-BD59-A6C34878D82A}">
                    <a16:rowId xmlns:a16="http://schemas.microsoft.com/office/drawing/2014/main" val="1483746458"/>
                  </a:ext>
                </a:extLst>
              </a:tr>
              <a:tr h="370840">
                <a:tc>
                  <a:txBody>
                    <a:bodyPr/>
                    <a:lstStyle/>
                    <a:p>
                      <a:pPr algn="r"/>
                      <a:r>
                        <a:rPr lang="es-CL" dirty="0"/>
                        <a:t>1,000,000</a:t>
                      </a:r>
                    </a:p>
                  </a:txBody>
                  <a:tcPr/>
                </a:tc>
                <a:tc>
                  <a:txBody>
                    <a:bodyPr/>
                    <a:lstStyle/>
                    <a:p>
                      <a:pPr algn="r"/>
                      <a:r>
                        <a:rPr lang="es-CL" dirty="0"/>
                        <a:t>-</a:t>
                      </a:r>
                      <a:r>
                        <a:rPr lang="es-CL" b="1" dirty="0">
                          <a:solidFill>
                            <a:srgbClr val="FF0000"/>
                          </a:solidFill>
                        </a:rPr>
                        <a:t>300,000</a:t>
                      </a:r>
                    </a:p>
                  </a:txBody>
                  <a:tcPr/>
                </a:tc>
                <a:tc>
                  <a:txBody>
                    <a:bodyPr/>
                    <a:lstStyle/>
                    <a:p>
                      <a:pPr algn="r"/>
                      <a:r>
                        <a:rPr lang="es-CL" dirty="0"/>
                        <a:t>700,000</a:t>
                      </a:r>
                    </a:p>
                  </a:txBody>
                  <a:tcPr/>
                </a:tc>
                <a:tc>
                  <a:txBody>
                    <a:bodyPr/>
                    <a:lstStyle/>
                    <a:p>
                      <a:pPr algn="r"/>
                      <a:r>
                        <a:rPr lang="es-CL" dirty="0"/>
                        <a:t>500,000</a:t>
                      </a:r>
                    </a:p>
                  </a:txBody>
                  <a:tcPr/>
                </a:tc>
                <a:extLst>
                  <a:ext uri="{0D108BD9-81ED-4DB2-BD59-A6C34878D82A}">
                    <a16:rowId xmlns:a16="http://schemas.microsoft.com/office/drawing/2014/main" val="3995850176"/>
                  </a:ext>
                </a:extLst>
              </a:tr>
              <a:tr h="370840">
                <a:tc gridSpan="2">
                  <a:txBody>
                    <a:bodyPr/>
                    <a:lstStyle/>
                    <a:p>
                      <a:r>
                        <a:rPr lang="es-CL" dirty="0"/>
                        <a:t>Retiros</a:t>
                      </a:r>
                    </a:p>
                  </a:txBody>
                  <a:tcPr/>
                </a:tc>
                <a:tc hMerge="1">
                  <a:txBody>
                    <a:bodyPr/>
                    <a:lstStyle/>
                    <a:p>
                      <a:endParaRPr lang="es-CL" dirty="0"/>
                    </a:p>
                  </a:txBody>
                  <a:tcPr/>
                </a:tc>
                <a:tc>
                  <a:txBody>
                    <a:bodyPr/>
                    <a:lstStyle/>
                    <a:p>
                      <a:pPr algn="r"/>
                      <a:r>
                        <a:rPr lang="es-CL" dirty="0"/>
                        <a:t>(700,000)</a:t>
                      </a:r>
                    </a:p>
                  </a:txBody>
                  <a:tcPr/>
                </a:tc>
                <a:tc>
                  <a:txBody>
                    <a:bodyPr/>
                    <a:lstStyle/>
                    <a:p>
                      <a:pPr algn="r"/>
                      <a:r>
                        <a:rPr lang="es-CL" dirty="0"/>
                        <a:t>(500,000)</a:t>
                      </a:r>
                    </a:p>
                  </a:txBody>
                  <a:tcPr/>
                </a:tc>
                <a:extLst>
                  <a:ext uri="{0D108BD9-81ED-4DB2-BD59-A6C34878D82A}">
                    <a16:rowId xmlns:a16="http://schemas.microsoft.com/office/drawing/2014/main" val="3837563584"/>
                  </a:ext>
                </a:extLst>
              </a:tr>
              <a:tr h="370840">
                <a:tc gridSpan="2">
                  <a:txBody>
                    <a:bodyPr/>
                    <a:lstStyle/>
                    <a:p>
                      <a:r>
                        <a:rPr lang="es-CL" dirty="0"/>
                        <a:t>Saldos</a:t>
                      </a:r>
                    </a:p>
                  </a:txBody>
                  <a:tcPr/>
                </a:tc>
                <a:tc hMerge="1">
                  <a:txBody>
                    <a:bodyPr/>
                    <a:lstStyle/>
                    <a:p>
                      <a:endParaRPr lang="es-CL"/>
                    </a:p>
                  </a:txBody>
                  <a:tcPr/>
                </a:tc>
                <a:tc>
                  <a:txBody>
                    <a:bodyPr/>
                    <a:lstStyle/>
                    <a:p>
                      <a:pPr algn="r"/>
                      <a:r>
                        <a:rPr lang="es-CL" dirty="0"/>
                        <a:t>0</a:t>
                      </a:r>
                    </a:p>
                  </a:txBody>
                  <a:tcPr/>
                </a:tc>
                <a:tc>
                  <a:txBody>
                    <a:bodyPr/>
                    <a:lstStyle/>
                    <a:p>
                      <a:pPr algn="r"/>
                      <a:r>
                        <a:rPr lang="es-CL" dirty="0"/>
                        <a:t>0</a:t>
                      </a:r>
                    </a:p>
                  </a:txBody>
                  <a:tcPr/>
                </a:tc>
                <a:extLst>
                  <a:ext uri="{0D108BD9-81ED-4DB2-BD59-A6C34878D82A}">
                    <a16:rowId xmlns:a16="http://schemas.microsoft.com/office/drawing/2014/main" val="1374064169"/>
                  </a:ext>
                </a:extLst>
              </a:tr>
            </a:tbl>
          </a:graphicData>
        </a:graphic>
      </p:graphicFrame>
      <p:sp>
        <p:nvSpPr>
          <p:cNvPr id="5" name="CuadroTexto 4">
            <a:extLst>
              <a:ext uri="{FF2B5EF4-FFF2-40B4-BE49-F238E27FC236}">
                <a16:creationId xmlns:a16="http://schemas.microsoft.com/office/drawing/2014/main" id="{B23E98C9-9A35-4491-B961-B347D848DCB8}"/>
              </a:ext>
            </a:extLst>
          </p:cNvPr>
          <p:cNvSpPr txBox="1"/>
          <p:nvPr/>
        </p:nvSpPr>
        <p:spPr>
          <a:xfrm>
            <a:off x="838200" y="4818743"/>
            <a:ext cx="10395857" cy="1477328"/>
          </a:xfrm>
          <a:prstGeom prst="rect">
            <a:avLst/>
          </a:prstGeom>
          <a:noFill/>
        </p:spPr>
        <p:txBody>
          <a:bodyPr wrap="square" rtlCol="0">
            <a:spAutoFit/>
          </a:bodyPr>
          <a:lstStyle/>
          <a:p>
            <a:r>
              <a:rPr lang="es-CL" dirty="0">
                <a:latin typeface="Georgia" panose="02040502050405020303" pitchFamily="18" charset="0"/>
              </a:rPr>
              <a:t>Recordemos</a:t>
            </a:r>
          </a:p>
          <a:p>
            <a:endParaRPr lang="es-CL" dirty="0">
              <a:latin typeface="Georgia" panose="02040502050405020303" pitchFamily="18" charset="0"/>
            </a:endParaRPr>
          </a:p>
          <a:p>
            <a:pPr marL="342900" indent="-342900">
              <a:buAutoNum type="arabicPeriod"/>
            </a:pPr>
            <a:r>
              <a:rPr lang="es-CL" dirty="0">
                <a:latin typeface="Georgia" panose="02040502050405020303" pitchFamily="18" charset="0"/>
              </a:rPr>
              <a:t>Una razón para que exista una diferencia positiva es haber recibido retiros en exceso</a:t>
            </a:r>
          </a:p>
          <a:p>
            <a:pPr marL="342900" indent="-342900">
              <a:buAutoNum type="arabicPeriod"/>
            </a:pPr>
            <a:r>
              <a:rPr lang="es-CL" dirty="0">
                <a:latin typeface="Georgia" panose="02040502050405020303" pitchFamily="18" charset="0"/>
              </a:rPr>
              <a:t>Una razón para que exista una diferencia negativa es haber repartido utilidades no existiendo FUT.</a:t>
            </a:r>
          </a:p>
        </p:txBody>
      </p:sp>
    </p:spTree>
    <p:extLst>
      <p:ext uri="{BB962C8B-B14F-4D97-AF65-F5344CB8AC3E}">
        <p14:creationId xmlns:p14="http://schemas.microsoft.com/office/powerpoint/2010/main" val="3806549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C73835-81C4-402D-BCB1-D1499FD3C84B}"/>
              </a:ext>
            </a:extLst>
          </p:cNvPr>
          <p:cNvSpPr>
            <a:spLocks noGrp="1"/>
          </p:cNvSpPr>
          <p:nvPr>
            <p:ph type="title"/>
          </p:nvPr>
        </p:nvSpPr>
        <p:spPr/>
        <p:txBody>
          <a:bodyPr/>
          <a:lstStyle/>
          <a:p>
            <a:r>
              <a:rPr lang="es-CL" dirty="0">
                <a:latin typeface="Georgia" panose="02040502050405020303" pitchFamily="18" charset="0"/>
              </a:rPr>
              <a:t>Cuáles son las dificultades?</a:t>
            </a:r>
          </a:p>
        </p:txBody>
      </p:sp>
      <p:sp>
        <p:nvSpPr>
          <p:cNvPr id="3" name="Marcador de contenido 2">
            <a:extLst>
              <a:ext uri="{FF2B5EF4-FFF2-40B4-BE49-F238E27FC236}">
                <a16:creationId xmlns:a16="http://schemas.microsoft.com/office/drawing/2014/main" id="{53917A25-5B17-4899-B8BC-2DB42A1626FF}"/>
              </a:ext>
            </a:extLst>
          </p:cNvPr>
          <p:cNvSpPr>
            <a:spLocks noGrp="1"/>
          </p:cNvSpPr>
          <p:nvPr>
            <p:ph idx="1"/>
          </p:nvPr>
        </p:nvSpPr>
        <p:spPr/>
        <p:txBody>
          <a:bodyPr>
            <a:normAutofit fontScale="62500" lnSpcReduction="20000"/>
          </a:bodyPr>
          <a:lstStyle/>
          <a:p>
            <a:endParaRPr lang="es-CL" dirty="0">
              <a:latin typeface="Georgia" panose="02040502050405020303" pitchFamily="18" charset="0"/>
            </a:endParaRPr>
          </a:p>
          <a:p>
            <a:r>
              <a:rPr lang="es-CL" dirty="0">
                <a:latin typeface="Georgia" panose="02040502050405020303" pitchFamily="18" charset="0"/>
              </a:rPr>
              <a:t>1. El origen de las diferencias no siempre se puede identificar, pues hasta el 31 de diciembre de 2016 no se requería que se conciliara el movimiento en el capital propio tributario con el del Fondo de Utilidades Tributables y Otras Utilidades.</a:t>
            </a:r>
          </a:p>
          <a:p>
            <a:endParaRPr lang="es-CL" dirty="0">
              <a:latin typeface="Georgia" panose="02040502050405020303" pitchFamily="18" charset="0"/>
            </a:endParaRPr>
          </a:p>
          <a:p>
            <a:r>
              <a:rPr lang="es-CL" dirty="0">
                <a:latin typeface="Georgia" panose="02040502050405020303" pitchFamily="18" charset="0"/>
              </a:rPr>
              <a:t>2. Ante la existencia de REX, estas diferencias son imputables, en el régimen B, con preferencia a cantidades calificadas de dicha naturaleza, lo que cambia respecto a lo que se hacía hasta el 31 de diciembre de 2016, que estas diferencias retiradas se gravaban por defecto.  </a:t>
            </a:r>
          </a:p>
          <a:p>
            <a:endParaRPr lang="es-CL" dirty="0">
              <a:latin typeface="Georgia" panose="02040502050405020303" pitchFamily="18" charset="0"/>
            </a:endParaRPr>
          </a:p>
          <a:p>
            <a:r>
              <a:rPr lang="es-CL" dirty="0">
                <a:latin typeface="Georgia" panose="02040502050405020303" pitchFamily="18" charset="0"/>
              </a:rPr>
              <a:t>3. Existe muy poca literatura técnica sobre la determinación del capital propio tributario, por lo que su determinación siempre ha ocasionado problemas, sólo que ahora pasan a tener mayores incidencias. </a:t>
            </a:r>
          </a:p>
          <a:p>
            <a:endParaRPr lang="es-CL" dirty="0">
              <a:latin typeface="Georgia" panose="02040502050405020303" pitchFamily="18" charset="0"/>
            </a:endParaRPr>
          </a:p>
          <a:p>
            <a:endParaRPr lang="es-CL" dirty="0">
              <a:latin typeface="Georgia" panose="02040502050405020303" pitchFamily="18" charset="0"/>
            </a:endParaRPr>
          </a:p>
          <a:p>
            <a:r>
              <a:rPr lang="es-CL" dirty="0">
                <a:latin typeface="Georgia" panose="02040502050405020303" pitchFamily="18" charset="0"/>
              </a:rPr>
              <a:t> </a:t>
            </a:r>
          </a:p>
        </p:txBody>
      </p:sp>
    </p:spTree>
    <p:extLst>
      <p:ext uri="{BB962C8B-B14F-4D97-AF65-F5344CB8AC3E}">
        <p14:creationId xmlns:p14="http://schemas.microsoft.com/office/powerpoint/2010/main" val="2944975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B5E83-8130-4109-8E81-E357BFA6539E}"/>
              </a:ext>
            </a:extLst>
          </p:cNvPr>
          <p:cNvSpPr>
            <a:spLocks noGrp="1"/>
          </p:cNvSpPr>
          <p:nvPr>
            <p:ph type="title"/>
          </p:nvPr>
        </p:nvSpPr>
        <p:spPr/>
        <p:txBody>
          <a:bodyPr/>
          <a:lstStyle/>
          <a:p>
            <a:r>
              <a:rPr lang="es-CL" dirty="0">
                <a:latin typeface="Georgia" panose="02040502050405020303" pitchFamily="18" charset="0"/>
              </a:rPr>
              <a:t>Ante las dificultades… </a:t>
            </a:r>
          </a:p>
        </p:txBody>
      </p:sp>
      <p:sp>
        <p:nvSpPr>
          <p:cNvPr id="3" name="Marcador de contenido 2">
            <a:extLst>
              <a:ext uri="{FF2B5EF4-FFF2-40B4-BE49-F238E27FC236}">
                <a16:creationId xmlns:a16="http://schemas.microsoft.com/office/drawing/2014/main" id="{97852DF9-9135-4AF4-BA49-CAA54C01DE3D}"/>
              </a:ext>
            </a:extLst>
          </p:cNvPr>
          <p:cNvSpPr>
            <a:spLocks noGrp="1"/>
          </p:cNvSpPr>
          <p:nvPr>
            <p:ph idx="1"/>
          </p:nvPr>
        </p:nvSpPr>
        <p:spPr/>
        <p:txBody>
          <a:bodyPr/>
          <a:lstStyle/>
          <a:p>
            <a:r>
              <a:rPr lang="es-CL" dirty="0">
                <a:latin typeface="Georgia" panose="02040502050405020303" pitchFamily="18" charset="0"/>
              </a:rPr>
              <a:t>1. ¿volvemos a determinar rentas afectas en función de la acumulación de utilidades, a pesar de que existen incrementos de patrimonio cuyo origen no se conoce o no se acredita?</a:t>
            </a:r>
          </a:p>
          <a:p>
            <a:endParaRPr lang="es-CL" dirty="0">
              <a:latin typeface="Georgia" panose="02040502050405020303" pitchFamily="18" charset="0"/>
            </a:endParaRPr>
          </a:p>
          <a:p>
            <a:r>
              <a:rPr lang="es-CL" dirty="0">
                <a:latin typeface="Georgia" panose="02040502050405020303" pitchFamily="18" charset="0"/>
              </a:rPr>
              <a:t>2. ¿solicitamos a la autoridad que proporcione mayor literatura técnica sobre la determinación del capital propio?</a:t>
            </a:r>
          </a:p>
          <a:p>
            <a:endParaRPr lang="es-CL" dirty="0">
              <a:latin typeface="Georgia" panose="02040502050405020303" pitchFamily="18" charset="0"/>
            </a:endParaRPr>
          </a:p>
          <a:p>
            <a:pPr algn="ctr"/>
            <a:r>
              <a:rPr lang="es-CL" dirty="0">
                <a:latin typeface="Georgia" panose="02040502050405020303" pitchFamily="18" charset="0"/>
              </a:rPr>
              <a:t>¿Tenemos tiempo?</a:t>
            </a:r>
          </a:p>
        </p:txBody>
      </p:sp>
    </p:spTree>
    <p:extLst>
      <p:ext uri="{BB962C8B-B14F-4D97-AF65-F5344CB8AC3E}">
        <p14:creationId xmlns:p14="http://schemas.microsoft.com/office/powerpoint/2010/main" val="3665638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4E9B08-3EAD-424F-A238-B5942FD9056A}"/>
              </a:ext>
            </a:extLst>
          </p:cNvPr>
          <p:cNvSpPr>
            <a:spLocks noGrp="1"/>
          </p:cNvSpPr>
          <p:nvPr>
            <p:ph type="title"/>
          </p:nvPr>
        </p:nvSpPr>
        <p:spPr/>
        <p:txBody>
          <a:bodyPr/>
          <a:lstStyle/>
          <a:p>
            <a:pPr algn="ctr"/>
            <a:r>
              <a:rPr lang="es-CL" dirty="0">
                <a:latin typeface="Georgia" panose="02040502050405020303" pitchFamily="18" charset="0"/>
              </a:rPr>
              <a:t>Muchas Gracias</a:t>
            </a:r>
            <a:br>
              <a:rPr lang="es-CL" dirty="0">
                <a:latin typeface="Georgia" panose="02040502050405020303" pitchFamily="18" charset="0"/>
              </a:rPr>
            </a:br>
            <a:r>
              <a:rPr lang="es-CL" sz="3200" dirty="0">
                <a:latin typeface="Georgia" panose="02040502050405020303" pitchFamily="18" charset="0"/>
              </a:rPr>
              <a:t>esperemos que pase agosto… </a:t>
            </a:r>
            <a:br>
              <a:rPr lang="es-CL" sz="3200" dirty="0">
                <a:latin typeface="Georgia" panose="02040502050405020303" pitchFamily="18" charset="0"/>
              </a:rPr>
            </a:br>
            <a:br>
              <a:rPr lang="es-CL" sz="3200" dirty="0">
                <a:latin typeface="Georgia" panose="02040502050405020303" pitchFamily="18" charset="0"/>
              </a:rPr>
            </a:br>
            <a:r>
              <a:rPr lang="es-CL" sz="2000" b="1" u="sng" dirty="0">
                <a:latin typeface="Georgia" panose="02040502050405020303" pitchFamily="18" charset="0"/>
              </a:rPr>
              <a:t>(sabremos que dice el proyecto)</a:t>
            </a:r>
          </a:p>
        </p:txBody>
      </p:sp>
      <p:sp>
        <p:nvSpPr>
          <p:cNvPr id="3" name="Marcador de texto 2">
            <a:extLst>
              <a:ext uri="{FF2B5EF4-FFF2-40B4-BE49-F238E27FC236}">
                <a16:creationId xmlns:a16="http://schemas.microsoft.com/office/drawing/2014/main" id="{C84AADA6-9D99-4DEF-867F-F20CEC85DE13}"/>
              </a:ext>
            </a:extLst>
          </p:cNvPr>
          <p:cNvSpPr>
            <a:spLocks noGrp="1"/>
          </p:cNvSpPr>
          <p:nvPr>
            <p:ph type="body" idx="1"/>
          </p:nvPr>
        </p:nvSpPr>
        <p:spPr/>
        <p:txBody>
          <a:bodyPr/>
          <a:lstStyle/>
          <a:p>
            <a:endParaRPr lang="es-CL"/>
          </a:p>
        </p:txBody>
      </p:sp>
    </p:spTree>
    <p:extLst>
      <p:ext uri="{BB962C8B-B14F-4D97-AF65-F5344CB8AC3E}">
        <p14:creationId xmlns:p14="http://schemas.microsoft.com/office/powerpoint/2010/main" val="18610442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666</TotalTime>
  <Words>1798</Words>
  <Application>Microsoft Office PowerPoint</Application>
  <PresentationFormat>Panorámica</PresentationFormat>
  <Paragraphs>433</Paragraphs>
  <Slides>31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Calibri</vt:lpstr>
      <vt:lpstr>Calibri Light</vt:lpstr>
      <vt:lpstr>Georgia</vt:lpstr>
      <vt:lpstr>Tema de Office</vt:lpstr>
      <vt:lpstr>CPT v/s FUT</vt:lpstr>
      <vt:lpstr>Objetivo</vt:lpstr>
      <vt:lpstr>Antecedentes</vt:lpstr>
      <vt:lpstr>Como se determinaba el FUT (Art. 14 LIR)</vt:lpstr>
      <vt:lpstr>RLI y CPT</vt:lpstr>
      <vt:lpstr>Veamos números </vt:lpstr>
      <vt:lpstr>RLI y CPT</vt:lpstr>
      <vt:lpstr>A cuanto asciende el FUT?</vt:lpstr>
      <vt:lpstr>A cuanto asciende el CPT?</vt:lpstr>
      <vt:lpstr>Qué pasa si hay retiros?</vt:lpstr>
      <vt:lpstr>RLI y CPT</vt:lpstr>
      <vt:lpstr>A cuanto asciende el FUT?</vt:lpstr>
      <vt:lpstr>A cuanto asciende el CPT?</vt:lpstr>
      <vt:lpstr>Comentario </vt:lpstr>
      <vt:lpstr>Entonces, ….</vt:lpstr>
      <vt:lpstr>Veamos bien la formula del RAI Inicial</vt:lpstr>
      <vt:lpstr>Cosas que pudieron haber pasado en el tiempo del FUT</vt:lpstr>
      <vt:lpstr>Ejemplos diferencias positivas </vt:lpstr>
      <vt:lpstr>Ejemplos diferencias negativas </vt:lpstr>
      <vt:lpstr>Cual es la consecuencia?</vt:lpstr>
      <vt:lpstr>Consideraciones </vt:lpstr>
      <vt:lpstr>Es decir</vt:lpstr>
      <vt:lpstr>En otras palabras…</vt:lpstr>
      <vt:lpstr>Por otra parte</vt:lpstr>
      <vt:lpstr>Es decir</vt:lpstr>
      <vt:lpstr>Veamos los registros </vt:lpstr>
      <vt:lpstr>Qué es mas simple?</vt:lpstr>
      <vt:lpstr>¿Cuál es más caro para los contribuyentes finales?</vt:lpstr>
      <vt:lpstr>Cuáles son las dificultades?</vt:lpstr>
      <vt:lpstr>Ante las dificultades… </vt:lpstr>
      <vt:lpstr>Muchas Gracias esperemos que pase agosto…   (sabremos que dice el proyecto)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CPT v/s FUT</dc:title>
  <dc:creator>Carlos Ara</dc:creator>
  <cp:lastModifiedBy>Carlos Ara</cp:lastModifiedBy>
  <cp:revision>54</cp:revision>
  <dcterms:created xsi:type="dcterms:W3CDTF">2018-07-26T05:31:52Z</dcterms:created>
  <dcterms:modified xsi:type="dcterms:W3CDTF">2018-07-31T16:36:16Z</dcterms:modified>
</cp:coreProperties>
</file>