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82" r:id="rId3"/>
    <p:sldId id="280" r:id="rId4"/>
    <p:sldId id="274" r:id="rId5"/>
    <p:sldId id="275" r:id="rId6"/>
    <p:sldId id="283" r:id="rId7"/>
    <p:sldId id="288" r:id="rId8"/>
    <p:sldId id="289" r:id="rId9"/>
    <p:sldId id="286" r:id="rId10"/>
    <p:sldId id="284" r:id="rId11"/>
    <p:sldId id="285" r:id="rId12"/>
    <p:sldId id="281" r:id="rId13"/>
  </p:sldIdLst>
  <p:sldSz cx="9144000" cy="6858000" type="screen4x3"/>
  <p:notesSz cx="6881813" cy="92964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23-11-2018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s-VE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VE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s-CL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/>
              <a:t>Haga clic para modificar el estilo de texto del patrón</a:t>
            </a:r>
          </a:p>
          <a:p>
            <a:pPr lvl="1"/>
            <a:r>
              <a:rPr lang="es-CL"/>
              <a:t>Segundo nivel</a:t>
            </a:r>
          </a:p>
          <a:p>
            <a:pPr lvl="2"/>
            <a:r>
              <a:rPr lang="es-CL"/>
              <a:t>Tercer nivel</a:t>
            </a:r>
          </a:p>
          <a:p>
            <a:pPr lvl="3"/>
            <a:r>
              <a:rPr lang="es-CL"/>
              <a:t>Cuarto nivel</a:t>
            </a:r>
          </a:p>
          <a:p>
            <a:pPr lvl="4"/>
            <a:r>
              <a:rPr lang="es-CL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xpayeradvocate.irs.gov/" TargetMode="External"/><Relationship Id="rId2" Type="http://schemas.openxmlformats.org/officeDocument/2006/relationships/hyperlink" Target="http://www.prodencon.gob.mx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www.hacienda.gob.es/es-ES/Areas%20Tematicas/Impuestos/Consejo%20Defensa%20Contribuyente/Paginas/Consejo%20para%20la%20Defensa%20del%20Contribuyente.aspx" TargetMode="External"/><Relationship Id="rId4" Type="http://schemas.openxmlformats.org/officeDocument/2006/relationships/hyperlink" Target="http://www.canada.ca/en/taxpayers-ombudsman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judicatorsoffice.gov.uk/" TargetMode="External"/><Relationship Id="rId2" Type="http://schemas.openxmlformats.org/officeDocument/2006/relationships/hyperlink" Target="http://www.defensoriadian.gov.c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://www.ombudsman.gov.au/" TargetMode="External"/><Relationship Id="rId4" Type="http://schemas.openxmlformats.org/officeDocument/2006/relationships/hyperlink" Target="http://www.mef.gob.pe/es/defensoria-del-contribuyent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640"/>
            <a:ext cx="5976664" cy="3119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15" y="349978"/>
            <a:ext cx="3340630" cy="253225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7242A546-FFD1-4E5C-AD03-64FE422C22D3}"/>
              </a:ext>
            </a:extLst>
          </p:cNvPr>
          <p:cNvSpPr/>
          <p:nvPr/>
        </p:nvSpPr>
        <p:spPr>
          <a:xfrm>
            <a:off x="881336" y="3933056"/>
            <a:ext cx="70750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4400" dirty="0">
                <a:solidFill>
                  <a:schemeClr val="bg1"/>
                </a:solidFill>
              </a:rPr>
              <a:t>El Defensor del Contribuyente</a:t>
            </a:r>
          </a:p>
        </p:txBody>
      </p:sp>
    </p:spTree>
    <p:extLst>
      <p:ext uri="{BB962C8B-B14F-4D97-AF65-F5344CB8AC3E}">
        <p14:creationId xmlns:p14="http://schemas.microsoft.com/office/powerpoint/2010/main" val="22935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DEDECON Orgánico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4608711"/>
            <a:ext cx="6400800" cy="17526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Rodrigo Benitez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Socio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0DB9BD0-622F-4CC1-B1CB-87BE80F61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665" y="5877272"/>
            <a:ext cx="1385407" cy="53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TEMARIO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Dependencia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Patrimonio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Personal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Consejo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Comparativo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0BA111E-DE74-4092-A163-EB465606A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8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DEPENDENCIA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88840"/>
            <a:ext cx="8435280" cy="4137323"/>
          </a:xfrm>
        </p:spPr>
        <p:txBody>
          <a:bodyPr/>
          <a:lstStyle/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Servicio Público descentralizado</a:t>
            </a: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Personalidad Jurídica de Derecho Publico</a:t>
            </a:r>
          </a:p>
          <a:p>
            <a:pPr marL="0" indent="0">
              <a:buNone/>
            </a:pP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Dependencia del Ministerio de Hacienda</a:t>
            </a: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 relaciona con SII</a:t>
            </a: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Excluye: Aduanas - Tesorería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F62E988-272B-467B-8C21-D778CCF11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8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PATRIMONIO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F14DC2D-D152-4B47-98CF-B59F8DAED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Patrimonio Propio</a:t>
            </a: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Plataforma Virtual; Email</a:t>
            </a:r>
          </a:p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Fuentes de financiamiento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Ley de Presupuesto y otras leyes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Cooperación Internacional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Costas judiciales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Donaciones y Herencias</a:t>
            </a:r>
          </a:p>
          <a:p>
            <a:pPr marL="0" indent="0">
              <a:buNone/>
            </a:pP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C0BFF7-9432-4FBD-9E48-F7BADACEA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9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Personal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F14DC2D-D152-4B47-98CF-B59F8DAED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89" y="1124744"/>
            <a:ext cx="8561866" cy="4525963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Defensor Nacional: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Dirección y Administración Superior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Abogado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Nombrado por el PR sistema ADP 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4 años, con 1 renovación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Subdirector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Suplencia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Abogado, Contador Auditor o Ingeniero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Nombrado por el Defensor por ADP 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4 años, 1 renovación</a:t>
            </a:r>
          </a:p>
          <a:p>
            <a:pPr marL="0" indent="0">
              <a:buNone/>
            </a:pP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C0BFF7-9432-4FBD-9E48-F7BADACEA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Personal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F14DC2D-D152-4B47-98CF-B59F8DAED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79" y="1268760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2 años desde entrada en vigencia: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Ley Orgánica Fija Planta y </a:t>
            </a:r>
            <a:r>
              <a:rPr lang="es-CL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Dotacion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Escala de Sueldos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Planta y Contrata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Afectos al Estatuto Administrativo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Unidades Funcionales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Traspaso de funcionarios SII y TTA (Bs)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Factibilidad técnica de Defensorías Regionales</a:t>
            </a: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C0BFF7-9432-4FBD-9E48-F7BADACEA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30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CONCEJO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3F14DC2D-D152-4B47-98CF-B59F8DAED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548680"/>
            <a:ext cx="8733589" cy="4785395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3 Consejeros 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Profesionales Reconocidos, experiencia académica o laboral en Derecho Tributario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Más Defensor Nacional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Preside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Voto dirimente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Nombrados por el Ministerio de Hacienda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Asesorar y Aconsejar al Defensor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2 años, renovados hasta 2 veces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Sesiones Ordinarias mín. cada 2 meses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15 UF por sesión, </a:t>
            </a:r>
            <a:r>
              <a:rPr lang="es-CL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max</a:t>
            </a:r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. 100 UF mes.</a:t>
            </a:r>
          </a:p>
          <a:p>
            <a:pPr marL="0" indent="0">
              <a:buNone/>
            </a:pP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C0BFF7-9432-4FBD-9E48-F7BADACEA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1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solidFill>
                  <a:srgbClr val="FFFF00"/>
                </a:solidFill>
                <a:latin typeface="Arial Rounded MT Bold" panose="020F0704030504030204" pitchFamily="34" charset="0"/>
              </a:rPr>
              <a:t>COMPARADO</a:t>
            </a:r>
            <a:endParaRPr lang="es-CL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C6511DB-E353-4B97-A7B0-0090EFC8C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585730"/>
              </p:ext>
            </p:extLst>
          </p:nvPr>
        </p:nvGraphicFramePr>
        <p:xfrm>
          <a:off x="219669" y="1801937"/>
          <a:ext cx="8785671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625">
                  <a:extLst>
                    <a:ext uri="{9D8B030D-6E8A-4147-A177-3AD203B41FA5}">
                      <a16:colId xmlns:a16="http://schemas.microsoft.com/office/drawing/2014/main" val="642068485"/>
                    </a:ext>
                  </a:extLst>
                </a:gridCol>
                <a:gridCol w="2014775">
                  <a:extLst>
                    <a:ext uri="{9D8B030D-6E8A-4147-A177-3AD203B41FA5}">
                      <a16:colId xmlns:a16="http://schemas.microsoft.com/office/drawing/2014/main" val="1966904820"/>
                    </a:ext>
                  </a:extLst>
                </a:gridCol>
                <a:gridCol w="1671003">
                  <a:extLst>
                    <a:ext uri="{9D8B030D-6E8A-4147-A177-3AD203B41FA5}">
                      <a16:colId xmlns:a16="http://schemas.microsoft.com/office/drawing/2014/main" val="3167690558"/>
                    </a:ext>
                  </a:extLst>
                </a:gridCol>
                <a:gridCol w="1757134">
                  <a:extLst>
                    <a:ext uri="{9D8B030D-6E8A-4147-A177-3AD203B41FA5}">
                      <a16:colId xmlns:a16="http://schemas.microsoft.com/office/drawing/2014/main" val="4178378446"/>
                    </a:ext>
                  </a:extLst>
                </a:gridCol>
                <a:gridCol w="1757134">
                  <a:extLst>
                    <a:ext uri="{9D8B030D-6E8A-4147-A177-3AD203B41FA5}">
                      <a16:colId xmlns:a16="http://schemas.microsoft.com/office/drawing/2014/main" val="3261568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L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EE.UU.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España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5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DEPENDENCIA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Autonomía/</a:t>
                      </a:r>
                    </a:p>
                    <a:p>
                      <a:r>
                        <a:rPr lang="es-CL" dirty="0"/>
                        <a:t>Cámara de Diputados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Congreso/</a:t>
                      </a:r>
                    </a:p>
                    <a:p>
                      <a:r>
                        <a:rPr lang="es-CL" dirty="0"/>
                        <a:t>Defensor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Independiente/</a:t>
                      </a:r>
                    </a:p>
                    <a:p>
                      <a:r>
                        <a:rPr lang="es-CL" dirty="0"/>
                        <a:t>Administración Tributaria/</a:t>
                      </a:r>
                    </a:p>
                    <a:p>
                      <a:r>
                        <a:rPr lang="es-CL" dirty="0"/>
                        <a:t>Ministerio de Hacienda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Ministerio de Hacienda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1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PRESENCIA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Delegaciones a Nivel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Defensores Locales por Estado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Comité Consultivo por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Es un Consejo Consultivo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2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2"/>
                        </a:rPr>
                        <a:t>www.prodencon.gob.mx</a:t>
                      </a:r>
                      <a:r>
                        <a:rPr lang="es-C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3"/>
                        </a:rPr>
                        <a:t>www.taxpayeradvocate.irs.gov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4"/>
                        </a:rPr>
                        <a:t>www.canada.ca/en/taxpayers-ombudsman.html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sz="1100" dirty="0">
                          <a:hlinkClick r:id="rId5"/>
                        </a:rPr>
                        <a:t>http://www.hacienda.gob.es/es-ES/Areas%20Tematicas/Impuestos/Consejo%20Defensa%20Contribuyente/Paginas/Consejo%20para%20la%20Defensa%20del%20Contribuyente.aspx</a:t>
                      </a:r>
                      <a:endParaRPr lang="es-CL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77029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6F8B7B9-135E-449B-A981-D5D0F86162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27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COMPARADO</a:t>
            </a:r>
          </a:p>
        </p:txBody>
      </p:sp>
      <p:graphicFrame>
        <p:nvGraphicFramePr>
          <p:cNvPr id="7" name="Marcador de contenido 6">
            <a:extLst>
              <a:ext uri="{FF2B5EF4-FFF2-40B4-BE49-F238E27FC236}">
                <a16:creationId xmlns:a16="http://schemas.microsoft.com/office/drawing/2014/main" id="{BC6511DB-E353-4B97-A7B0-0090EFC8C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872930"/>
              </p:ext>
            </p:extLst>
          </p:nvPr>
        </p:nvGraphicFramePr>
        <p:xfrm>
          <a:off x="220007" y="1988840"/>
          <a:ext cx="8785670" cy="311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7577">
                  <a:extLst>
                    <a:ext uri="{9D8B030D-6E8A-4147-A177-3AD203B41FA5}">
                      <a16:colId xmlns:a16="http://schemas.microsoft.com/office/drawing/2014/main" val="64206848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96690482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3167690558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4178378446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261568627"/>
                    </a:ext>
                  </a:extLst>
                </a:gridCol>
                <a:gridCol w="2057413">
                  <a:extLst>
                    <a:ext uri="{9D8B030D-6E8A-4147-A177-3AD203B41FA5}">
                      <a16:colId xmlns:a16="http://schemas.microsoft.com/office/drawing/2014/main" val="103546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L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FRANCIA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Reino Unido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solidFill>
                            <a:schemeClr val="bg1"/>
                          </a:solidFill>
                        </a:rPr>
                        <a:t>Australia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5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DEP.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Ministerio de Economía/</a:t>
                      </a:r>
                    </a:p>
                    <a:p>
                      <a:r>
                        <a:rPr lang="es-CL" dirty="0"/>
                        <a:t>Mediación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err="1"/>
                        <a:t>Parliamentary</a:t>
                      </a:r>
                      <a:r>
                        <a:rPr lang="es-CL" dirty="0"/>
                        <a:t> Ombudsman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Ministerio Economía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Primer Ministro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1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PR.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Nottingham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Oficinas 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Por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/>
                        <a:t>Por Ciudad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12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L" dirty="0"/>
                        <a:t>web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2"/>
                        </a:rPr>
                        <a:t>www.defensoriadian.gov.co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3"/>
                        </a:rPr>
                        <a:t>http://www.adjudicatorsoffice.gov.uk/</a:t>
                      </a:r>
                      <a:r>
                        <a:rPr lang="es-C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2"/>
                        </a:rPr>
                        <a:t>http://www.defensoriadian.gov.co/</a:t>
                      </a:r>
                      <a:r>
                        <a:rPr lang="es-C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4"/>
                        </a:rPr>
                        <a:t>www.mef.gob.pe/es/defensoria-del-contribuyente</a:t>
                      </a:r>
                      <a:r>
                        <a:rPr lang="es-CL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>
                          <a:hlinkClick r:id="rId5"/>
                        </a:rPr>
                        <a:t>http://www.ombudsman.gov.au/</a:t>
                      </a:r>
                      <a:r>
                        <a:rPr lang="es-C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170119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FA99347B-F57A-44A6-8CB3-B503C19F9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376" y="6089295"/>
            <a:ext cx="1025367" cy="39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54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MUCHAS GRACIAS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69368" y="4608711"/>
            <a:ext cx="6400800" cy="17526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Rodrigo Benitez</a:t>
            </a:r>
          </a:p>
          <a:p>
            <a:r>
              <a:rPr lang="es-CL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Socio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FF444F7-98A9-4D12-A6F8-C83E500E8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5733256"/>
            <a:ext cx="2036797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9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Primera Jornada Derecho Tributario UAI ICHDT Template</Template>
  <TotalTime>432</TotalTime>
  <Words>304</Words>
  <Application>Microsoft Office PowerPoint</Application>
  <PresentationFormat>Presentación en pantalla (4:3)</PresentationFormat>
  <Paragraphs>108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Arial Rounded MT Bold</vt:lpstr>
      <vt:lpstr>Calibri</vt:lpstr>
      <vt:lpstr>Tema de Office</vt:lpstr>
      <vt:lpstr>Presentación de PowerPoint</vt:lpstr>
      <vt:lpstr>DEDECON Orgánico</vt:lpstr>
      <vt:lpstr>TEMARIO</vt:lpstr>
      <vt:lpstr>DEPENDENCIA</vt:lpstr>
      <vt:lpstr>PATRIMONIO</vt:lpstr>
      <vt:lpstr>Personal</vt:lpstr>
      <vt:lpstr>Personal</vt:lpstr>
      <vt:lpstr>CONCEJO</vt:lpstr>
      <vt:lpstr>COMPARADO</vt:lpstr>
      <vt:lpstr>COMPARADO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Usuario</cp:lastModifiedBy>
  <cp:revision>19</cp:revision>
  <cp:lastPrinted>2018-11-22T13:23:32Z</cp:lastPrinted>
  <dcterms:created xsi:type="dcterms:W3CDTF">2018-11-16T13:49:15Z</dcterms:created>
  <dcterms:modified xsi:type="dcterms:W3CDTF">2018-11-23T04:15:53Z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