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5"/>
  </p:notesMasterIdLst>
  <p:sldIdLst>
    <p:sldId id="280" r:id="rId3"/>
    <p:sldId id="283" r:id="rId4"/>
    <p:sldId id="284" r:id="rId5"/>
    <p:sldId id="287" r:id="rId6"/>
    <p:sldId id="288" r:id="rId7"/>
    <p:sldId id="289" r:id="rId8"/>
    <p:sldId id="290" r:id="rId9"/>
    <p:sldId id="291" r:id="rId10"/>
    <p:sldId id="293" r:id="rId11"/>
    <p:sldId id="295" r:id="rId12"/>
    <p:sldId id="297" r:id="rId13"/>
    <p:sldId id="298" r:id="rId14"/>
  </p:sldIdLst>
  <p:sldSz cx="9144000" cy="6858000" type="screen4x3"/>
  <p:notesSz cx="6858000" cy="9144000"/>
  <p:defaultTextStyle>
    <a:defPPr>
      <a:defRPr lang="es-V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8F8F8"/>
    <a:srgbClr val="000000"/>
    <a:srgbClr val="FFCC66"/>
    <a:srgbClr val="FFFFCC"/>
    <a:srgbClr val="EAEAEA"/>
    <a:srgbClr val="FFFF66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03447BB-5D67-496B-8E87-E561075AD55C}" styleName="Estilo oscuro 1 - Énfasis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73" d="100"/>
          <a:sy n="73" d="100"/>
        </p:scale>
        <p:origin x="132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V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BC40C43-A0CA-4132-9E40-18354723A721}" type="datetimeFigureOut">
              <a:rPr lang="es-VE"/>
              <a:pPr>
                <a:defRPr/>
              </a:pPr>
              <a:t>23-11-2018</a:t>
            </a:fld>
            <a:endParaRPr lang="es-V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VE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VE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5A75B01-8818-4657-B9FB-489D3D0BE58E}" type="slidenum">
              <a:rPr lang="es-VE"/>
              <a:pPr>
                <a:defRPr/>
              </a:pPr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1938184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95D45-1234-4F01-B17D-D5628A6C32FC}" type="datetimeFigureOut">
              <a:rPr lang="es-CL" smtClean="0"/>
              <a:pPr>
                <a:defRPr/>
              </a:pPr>
              <a:t>23-11-2018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E8522-A8DB-4F06-987E-F9E6AED2E505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17FBF-0316-48B0-9512-F03F1B808335}" type="datetimeFigureOut">
              <a:rPr lang="es-CL" smtClean="0"/>
              <a:pPr>
                <a:defRPr/>
              </a:pPr>
              <a:t>23-11-2018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29159-C623-47B6-8C48-A55EF48AA3E7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D54B9-E2DE-4429-BADD-7BB8D7846175}" type="datetimeFigureOut">
              <a:rPr lang="es-CL" smtClean="0"/>
              <a:pPr>
                <a:defRPr/>
              </a:pPr>
              <a:t>23-11-2018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BFF32-EAAA-4CE4-833C-1943E55E2C68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6ADC2-8F02-4234-892B-72E6DA1C9A7E}" type="datetimeFigureOut">
              <a:rPr lang="es-CL" smtClean="0"/>
              <a:pPr>
                <a:defRPr/>
              </a:pPr>
              <a:t>23-11-2018</a:t>
            </a:fld>
            <a:endParaRPr lang="es-CL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C533E-2051-4A91-90F9-E12E6F7AD84B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D9EE4F-C61A-4B28-8E0B-EAE60732C90C}" type="datetimeFigureOut">
              <a:rPr lang="es-CL" smtClean="0"/>
              <a:pPr>
                <a:defRPr/>
              </a:pPr>
              <a:t>23-11-2018</a:t>
            </a:fld>
            <a:endParaRPr lang="es-CL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A8AC5-5C4A-4751-9F87-4908E8E5EBCA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5CA25-C474-402D-A91C-5B59A42F4CA0}" type="datetimeFigureOut">
              <a:rPr lang="es-CL" smtClean="0"/>
              <a:pPr>
                <a:defRPr/>
              </a:pPr>
              <a:t>23-11-2018</a:t>
            </a:fld>
            <a:endParaRPr lang="es-CL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6FADC5-556F-486B-A2DE-C645C89C96C5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445B7-75EE-4427-B072-AE84B6E64EE5}" type="datetimeFigureOut">
              <a:rPr lang="es-CL" smtClean="0"/>
              <a:pPr>
                <a:defRPr/>
              </a:pPr>
              <a:t>23-11-2018</a:t>
            </a:fld>
            <a:endParaRPr lang="es-CL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D09E0-66FE-4A28-9FC9-B51FEF66DB3E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554DF-D7D3-434A-A114-AFF9407E9179}" type="datetimeFigureOut">
              <a:rPr lang="es-CL" smtClean="0"/>
              <a:pPr>
                <a:defRPr/>
              </a:pPr>
              <a:t>23-11-2018</a:t>
            </a:fld>
            <a:endParaRPr lang="es-CL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EBFE7-CF61-4CED-AC0C-4AAAAD337BDF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s-CL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CEFDE-8617-4C1B-AD75-BB0C2DC694DF}" type="datetimeFigureOut">
              <a:rPr lang="es-CL" smtClean="0"/>
              <a:pPr>
                <a:defRPr/>
              </a:pPr>
              <a:t>23-11-2018</a:t>
            </a:fld>
            <a:endParaRPr lang="es-CL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3E0EC-2A81-4ABB-9F9A-A614722482CB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46D27-7344-4B3C-A2E0-A39C6DC2FB5F}" type="datetimeFigureOut">
              <a:rPr lang="es-CL" smtClean="0"/>
              <a:pPr>
                <a:defRPr/>
              </a:pPr>
              <a:t>23-11-2018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E8A17-5FA2-45BE-B64D-5F22C61AE8FD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B913E-6F76-498C-9B4F-3FDB85CCD4F4}" type="datetimeFigureOut">
              <a:rPr lang="es-CL" smtClean="0"/>
              <a:pPr>
                <a:defRPr/>
              </a:pPr>
              <a:t>23-11-2018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B8AA1-533F-4AFD-A5AA-15612E0A39A7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CL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CL" smtClean="0"/>
              <a:t>Haga clic para modificar el estilo de texto del patrón</a:t>
            </a:r>
          </a:p>
          <a:p>
            <a:pPr lvl="1"/>
            <a:r>
              <a:rPr lang="es-CL" smtClean="0"/>
              <a:t>Segundo nivel</a:t>
            </a:r>
          </a:p>
          <a:p>
            <a:pPr lvl="2"/>
            <a:r>
              <a:rPr lang="es-CL" smtClean="0"/>
              <a:t>Tercer nivel</a:t>
            </a:r>
          </a:p>
          <a:p>
            <a:pPr lvl="3"/>
            <a:r>
              <a:rPr lang="es-CL" smtClean="0"/>
              <a:t>Cuarto nivel</a:t>
            </a:r>
          </a:p>
          <a:p>
            <a:pPr lvl="4"/>
            <a:r>
              <a:rPr lang="es-CL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6A1A776-E6C3-43D1-81DA-679603A15545}" type="datetimeFigureOut">
              <a:rPr lang="es-CL" smtClean="0"/>
              <a:pPr>
                <a:defRPr/>
              </a:pPr>
              <a:t>23-11-2018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FA4E8BD-4B35-4100-A390-B19A8EA2DBC4}" type="slidenum">
              <a:rPr lang="es-CL" smtClean="0"/>
              <a:pPr>
                <a:defRPr/>
              </a:pPr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2852936"/>
            <a:ext cx="7772400" cy="1470025"/>
          </a:xfrm>
        </p:spPr>
        <p:txBody>
          <a:bodyPr/>
          <a:lstStyle/>
          <a:p>
            <a:r>
              <a:rPr lang="es-CL" dirty="0">
                <a:solidFill>
                  <a:srgbClr val="FFFF00"/>
                </a:solidFill>
                <a:latin typeface="Helvetica"/>
                <a:cs typeface="Helvetica"/>
              </a:rPr>
              <a:t>Estado </a:t>
            </a:r>
            <a:r>
              <a:rPr lang="es-CL" dirty="0" smtClean="0">
                <a:solidFill>
                  <a:srgbClr val="FFFF00"/>
                </a:solidFill>
                <a:latin typeface="Helvetica"/>
                <a:cs typeface="Helvetica"/>
              </a:rPr>
              <a:t>Actual del Intercambio </a:t>
            </a:r>
            <a:r>
              <a:rPr lang="es-CL" dirty="0">
                <a:solidFill>
                  <a:srgbClr val="FFFF00"/>
                </a:solidFill>
                <a:latin typeface="Helvetica"/>
                <a:cs typeface="Helvetica"/>
              </a:rPr>
              <a:t>de </a:t>
            </a:r>
            <a:r>
              <a:rPr lang="es-CL" dirty="0" smtClean="0">
                <a:solidFill>
                  <a:srgbClr val="FFFF00"/>
                </a:solidFill>
                <a:latin typeface="Helvetica"/>
                <a:cs typeface="Helvetica"/>
              </a:rPr>
              <a:t>Información Fiscal: </a:t>
            </a:r>
            <a:br>
              <a:rPr lang="es-CL" dirty="0" smtClean="0">
                <a:solidFill>
                  <a:srgbClr val="FFFF00"/>
                </a:solidFill>
                <a:latin typeface="Helvetica"/>
                <a:cs typeface="Helvetica"/>
              </a:rPr>
            </a:br>
            <a:r>
              <a:rPr lang="es-CL" dirty="0" smtClean="0">
                <a:solidFill>
                  <a:srgbClr val="FFFF00"/>
                </a:solidFill>
                <a:latin typeface="Helvetica"/>
                <a:cs typeface="Helvetica"/>
              </a:rPr>
              <a:t>Teoría </a:t>
            </a:r>
            <a:r>
              <a:rPr lang="es-CL" dirty="0">
                <a:solidFill>
                  <a:srgbClr val="FFFF00"/>
                </a:solidFill>
                <a:latin typeface="Helvetica"/>
                <a:cs typeface="Helvetica"/>
              </a:rPr>
              <a:t>y Práctica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6062257"/>
            <a:ext cx="6400800" cy="784957"/>
          </a:xfrm>
        </p:spPr>
        <p:txBody>
          <a:bodyPr/>
          <a:lstStyle/>
          <a:p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Soledad Recabarren</a:t>
            </a:r>
            <a:endParaRPr lang="es-CL" sz="2800" dirty="0">
              <a:solidFill>
                <a:srgbClr val="FFFF00"/>
              </a:solidFill>
              <a:latin typeface="Helvetica"/>
              <a:cs typeface="Helvetic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620688"/>
            <a:ext cx="2016224" cy="1528333"/>
          </a:xfrm>
          <a:prstGeom prst="rect">
            <a:avLst/>
          </a:prstGeom>
        </p:spPr>
      </p:pic>
      <p:pic>
        <p:nvPicPr>
          <p:cNvPr id="6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5082507"/>
            <a:ext cx="4608512" cy="69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37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143000"/>
          </a:xfrm>
        </p:spPr>
        <p:txBody>
          <a:bodyPr/>
          <a:lstStyle/>
          <a:p>
            <a:r>
              <a:rPr lang="es-CL" dirty="0">
                <a:solidFill>
                  <a:srgbClr val="FFFF00"/>
                </a:solidFill>
                <a:latin typeface="Helvetica"/>
                <a:cs typeface="Helvetica"/>
              </a:rPr>
              <a:t>¿Qué es el Intercambio de Información Fiscal</a:t>
            </a:r>
            <a:r>
              <a:rPr lang="es-CL" dirty="0" smtClean="0">
                <a:solidFill>
                  <a:srgbClr val="FFFF00"/>
                </a:solidFill>
                <a:latin typeface="Helvetica"/>
                <a:cs typeface="Helvetica"/>
              </a:rPr>
              <a:t>? Y ¿Qué Métodos Hay</a:t>
            </a:r>
            <a:r>
              <a:rPr lang="es-CL" dirty="0">
                <a:solidFill>
                  <a:srgbClr val="FFFF00"/>
                </a:solidFill>
                <a:latin typeface="Helvetica"/>
                <a:cs typeface="Helvetica"/>
              </a:rPr>
              <a:t>?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3568" y="2852936"/>
            <a:ext cx="8003232" cy="3273227"/>
          </a:xfrm>
        </p:spPr>
        <p:txBody>
          <a:bodyPr/>
          <a:lstStyle/>
          <a:p>
            <a:pPr marL="0" indent="0">
              <a:buNone/>
            </a:pPr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1</a:t>
            </a:r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.	 </a:t>
            </a:r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A</a:t>
            </a:r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 requerimiento</a:t>
            </a:r>
          </a:p>
          <a:p>
            <a:pPr marL="0" indent="0">
              <a:buNone/>
            </a:pPr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2.	Intercambio Espontaneo: sin requerimiento, sospecha </a:t>
            </a:r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de </a:t>
            </a:r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incumplimiento</a:t>
            </a:r>
            <a:endParaRPr lang="es-CL" sz="2800" dirty="0">
              <a:solidFill>
                <a:srgbClr val="FFFF00"/>
              </a:solidFill>
              <a:latin typeface="Helvetica"/>
              <a:cs typeface="Helvetica"/>
            </a:endParaRPr>
          </a:p>
          <a:p>
            <a:pPr marL="0" indent="0">
              <a:buNone/>
            </a:pPr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3.	Intercambio Automático: información </a:t>
            </a:r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masiva y sistemática enviada </a:t>
            </a:r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anualmente, lo que incluye CRS (Common Reporting Standard)</a:t>
            </a:r>
            <a:endParaRPr lang="es-CL" sz="2800" dirty="0">
              <a:solidFill>
                <a:srgbClr val="FFFF00"/>
              </a:solidFill>
              <a:latin typeface="Helvetica"/>
              <a:cs typeface="Helvetica"/>
            </a:endParaRPr>
          </a:p>
          <a:p>
            <a:endParaRPr lang="es-CL" sz="2800" dirty="0">
              <a:solidFill>
                <a:srgbClr val="FFFF00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06277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s-CL" dirty="0">
                <a:solidFill>
                  <a:srgbClr val="FFFF00"/>
                </a:solidFill>
                <a:latin typeface="Helvetica"/>
                <a:cs typeface="Helvetica"/>
              </a:rPr>
              <a:t> </a:t>
            </a:r>
            <a:br>
              <a:rPr lang="es-CL" dirty="0">
                <a:solidFill>
                  <a:srgbClr val="FFFF00"/>
                </a:solidFill>
                <a:latin typeface="Helvetica"/>
                <a:cs typeface="Helvetica"/>
              </a:rPr>
            </a:br>
            <a:r>
              <a:rPr lang="es-CL" dirty="0" smtClean="0">
                <a:solidFill>
                  <a:srgbClr val="FFFF00"/>
                </a:solidFill>
                <a:latin typeface="Helvetica"/>
                <a:cs typeface="Helvetica"/>
              </a:rPr>
              <a:t>¿Quién </a:t>
            </a:r>
            <a:r>
              <a:rPr lang="es-CL" dirty="0">
                <a:solidFill>
                  <a:srgbClr val="FFFF00"/>
                </a:solidFill>
                <a:latin typeface="Helvetica"/>
                <a:cs typeface="Helvetica"/>
              </a:rPr>
              <a:t>es el </a:t>
            </a:r>
            <a:r>
              <a:rPr lang="es-CL" dirty="0" smtClean="0">
                <a:solidFill>
                  <a:srgbClr val="FFFF00"/>
                </a:solidFill>
                <a:latin typeface="Helvetica"/>
                <a:cs typeface="Helvetica"/>
              </a:rPr>
              <a:t>Encargado y cómo se verifica?</a:t>
            </a:r>
            <a:endParaRPr lang="es-CL" dirty="0">
              <a:solidFill>
                <a:srgbClr val="FFFF00"/>
              </a:solidFill>
              <a:latin typeface="Helvetica"/>
              <a:cs typeface="Helvetica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700808"/>
            <a:ext cx="8435280" cy="3921299"/>
          </a:xfrm>
        </p:spPr>
        <p:txBody>
          <a:bodyPr/>
          <a:lstStyle/>
          <a:p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El encargado es el Foro </a:t>
            </a:r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Global de Transparencia e Intercambio de Información con Fines Fiscales (146 miembros</a:t>
            </a:r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)</a:t>
            </a:r>
          </a:p>
          <a:p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Supervisión </a:t>
            </a:r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del intercambio de información </a:t>
            </a:r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lo hace directamente el Foro</a:t>
            </a:r>
            <a:endParaRPr lang="es-CL" sz="2800" dirty="0">
              <a:solidFill>
                <a:srgbClr val="FFFF00"/>
              </a:solidFill>
              <a:latin typeface="Helvetica"/>
              <a:cs typeface="Helvetica"/>
            </a:endParaRPr>
          </a:p>
          <a:p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Hay revisión </a:t>
            </a:r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entre </a:t>
            </a:r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pares, lo </a:t>
            </a:r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que significa proporcionar la información </a:t>
            </a:r>
            <a:r>
              <a:rPr lang="es-CL" sz="2800" u="sng" dirty="0">
                <a:solidFill>
                  <a:srgbClr val="FFFF00"/>
                </a:solidFill>
                <a:latin typeface="Helvetica"/>
                <a:cs typeface="Helvetica"/>
              </a:rPr>
              <a:t>previsiblemente pertinente </a:t>
            </a:r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para la determinación de obligaciones tributarias en el país solicitante, independiente de una ley local (Ej. secreto bancario)</a:t>
            </a:r>
          </a:p>
          <a:p>
            <a:endParaRPr lang="es-CL" sz="2800" dirty="0">
              <a:solidFill>
                <a:srgbClr val="FFFF00"/>
              </a:solidFill>
              <a:latin typeface="Helvetica"/>
              <a:cs typeface="Helvetica"/>
            </a:endParaRPr>
          </a:p>
          <a:p>
            <a:endParaRPr lang="es-CL" dirty="0">
              <a:solidFill>
                <a:srgbClr val="FFFF00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06277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srgbClr val="FFFF00"/>
                </a:solidFill>
                <a:latin typeface="Helvetica"/>
                <a:cs typeface="Helvetica"/>
              </a:rPr>
              <a:t>Con quienes tenemos Información </a:t>
            </a:r>
            <a:r>
              <a:rPr lang="es-CL" dirty="0" smtClean="0">
                <a:solidFill>
                  <a:srgbClr val="FFFF00"/>
                </a:solidFill>
                <a:latin typeface="Helvetica"/>
                <a:cs typeface="Helvetica"/>
              </a:rPr>
              <a:t>Automática?</a:t>
            </a:r>
            <a:endParaRPr lang="es-CL" dirty="0">
              <a:solidFill>
                <a:srgbClr val="FFFF00"/>
              </a:solidFill>
              <a:latin typeface="Helvetica"/>
              <a:cs typeface="Helvetica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57207" y="1916832"/>
            <a:ext cx="3816424" cy="4281339"/>
          </a:xfrm>
        </p:spPr>
        <p:txBody>
          <a:bodyPr/>
          <a:lstStyle/>
          <a:p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Canadá</a:t>
            </a:r>
          </a:p>
          <a:p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España</a:t>
            </a:r>
          </a:p>
          <a:p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Nueva Zelandia</a:t>
            </a:r>
            <a:endParaRPr lang="es-CL" sz="2800" dirty="0">
              <a:solidFill>
                <a:srgbClr val="FFFF00"/>
              </a:solidFill>
              <a:latin typeface="Helvetica"/>
              <a:cs typeface="Helvetica"/>
            </a:endParaRPr>
          </a:p>
          <a:p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Noruega</a:t>
            </a:r>
          </a:p>
          <a:p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México</a:t>
            </a:r>
          </a:p>
          <a:p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Corea del Sur</a:t>
            </a:r>
          </a:p>
          <a:p>
            <a:endParaRPr lang="es-CL" dirty="0">
              <a:solidFill>
                <a:srgbClr val="FFFF00"/>
              </a:solidFill>
              <a:latin typeface="Helvetica"/>
              <a:cs typeface="Helvetica"/>
            </a:endParaRPr>
          </a:p>
        </p:txBody>
      </p:sp>
      <p:sp>
        <p:nvSpPr>
          <p:cNvPr id="6" name="Marcador de contenido 2"/>
          <p:cNvSpPr txBox="1">
            <a:spLocks/>
          </p:cNvSpPr>
          <p:nvPr/>
        </p:nvSpPr>
        <p:spPr bwMode="auto">
          <a:xfrm>
            <a:off x="5004048" y="1916832"/>
            <a:ext cx="3826768" cy="4381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Reino Unido</a:t>
            </a:r>
          </a:p>
          <a:p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Dinamarca</a:t>
            </a:r>
            <a:endParaRPr lang="es-CL" sz="2800" dirty="0">
              <a:solidFill>
                <a:srgbClr val="FFFF00"/>
              </a:solidFill>
              <a:latin typeface="Helvetica"/>
              <a:cs typeface="Helvetica"/>
            </a:endParaRPr>
          </a:p>
          <a:p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Polonia</a:t>
            </a:r>
          </a:p>
          <a:p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Irlanda</a:t>
            </a:r>
          </a:p>
          <a:p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Suecia</a:t>
            </a:r>
          </a:p>
          <a:p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Australia</a:t>
            </a:r>
          </a:p>
          <a:p>
            <a:endParaRPr lang="es-CL" dirty="0">
              <a:solidFill>
                <a:srgbClr val="FFFF00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06277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srgbClr val="FFFF00"/>
                </a:solidFill>
                <a:latin typeface="Helvetica"/>
                <a:cs typeface="Helvetica"/>
              </a:rPr>
              <a:t>Usos del Intercambio de Información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47543" y="1916832"/>
            <a:ext cx="7931224" cy="4209331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Analizar </a:t>
            </a:r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posibles </a:t>
            </a:r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elusiones / evasiones</a:t>
            </a:r>
          </a:p>
          <a:p>
            <a:pPr marL="0" indent="0">
              <a:buNone/>
            </a:pPr>
            <a:endParaRPr lang="es-CL" sz="2800" dirty="0">
              <a:solidFill>
                <a:srgbClr val="FFFF00"/>
              </a:solidFill>
              <a:latin typeface="Helvetica"/>
              <a:cs typeface="Helvetica"/>
            </a:endParaRPr>
          </a:p>
          <a:p>
            <a:pPr marL="514350" indent="-514350">
              <a:buAutoNum type="arabicPeriod" startAt="2"/>
            </a:pPr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Precio </a:t>
            </a:r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de </a:t>
            </a:r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Transferencia</a:t>
            </a:r>
          </a:p>
          <a:p>
            <a:pPr marL="0" indent="0">
              <a:buNone/>
            </a:pPr>
            <a:endParaRPr lang="es-CL" sz="2800" dirty="0">
              <a:solidFill>
                <a:srgbClr val="FFFF00"/>
              </a:solidFill>
              <a:latin typeface="Helvetica"/>
              <a:cs typeface="Helvetica"/>
            </a:endParaRPr>
          </a:p>
          <a:p>
            <a:pPr marL="514350" indent="-514350">
              <a:buAutoNum type="arabicPeriod" startAt="3"/>
            </a:pPr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Tratados </a:t>
            </a:r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de </a:t>
            </a:r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Doble Tributación</a:t>
            </a:r>
          </a:p>
          <a:p>
            <a:pPr marL="514350" indent="-514350">
              <a:buAutoNum type="arabicPeriod" startAt="3"/>
            </a:pPr>
            <a:endParaRPr lang="es-CL" sz="2800" dirty="0">
              <a:solidFill>
                <a:srgbClr val="FFFF00"/>
              </a:solidFill>
              <a:latin typeface="Helvetica"/>
              <a:cs typeface="Helvetica"/>
            </a:endParaRPr>
          </a:p>
          <a:p>
            <a:pPr marL="514350" indent="-514350">
              <a:buAutoNum type="arabicPeriod" startAt="3"/>
            </a:pPr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Obtener </a:t>
            </a:r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información financiera internacional </a:t>
            </a:r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(¿Cómo </a:t>
            </a:r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adquirió </a:t>
            </a:r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una propiedad </a:t>
            </a:r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en Miami?)</a:t>
            </a:r>
          </a:p>
          <a:p>
            <a:endParaRPr lang="es-CL" dirty="0">
              <a:solidFill>
                <a:srgbClr val="FFFF00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06277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>
                <a:solidFill>
                  <a:srgbClr val="FFFF00"/>
                </a:solidFill>
                <a:latin typeface="Helvetica"/>
                <a:cs typeface="Helvetica"/>
              </a:rPr>
              <a:t>¿Qué </a:t>
            </a:r>
            <a:r>
              <a:rPr lang="es-CL" dirty="0">
                <a:solidFill>
                  <a:srgbClr val="FFFF00"/>
                </a:solidFill>
                <a:latin typeface="Helvetica"/>
                <a:cs typeface="Helvetica"/>
              </a:rPr>
              <a:t>i</a:t>
            </a:r>
            <a:r>
              <a:rPr lang="es-CL" dirty="0" smtClean="0">
                <a:solidFill>
                  <a:srgbClr val="FFFF00"/>
                </a:solidFill>
                <a:latin typeface="Helvetica"/>
                <a:cs typeface="Helvetica"/>
              </a:rPr>
              <a:t>nformación </a:t>
            </a:r>
            <a:r>
              <a:rPr lang="es-CL" dirty="0">
                <a:solidFill>
                  <a:srgbClr val="FFFF00"/>
                </a:solidFill>
                <a:latin typeface="Helvetica"/>
                <a:cs typeface="Helvetica"/>
              </a:rPr>
              <a:t>que se p</a:t>
            </a:r>
            <a:r>
              <a:rPr lang="es-CL" dirty="0" smtClean="0">
                <a:solidFill>
                  <a:srgbClr val="FFFF00"/>
                </a:solidFill>
                <a:latin typeface="Helvetica"/>
                <a:cs typeface="Helvetica"/>
              </a:rPr>
              <a:t>uede </a:t>
            </a:r>
            <a:r>
              <a:rPr lang="es-CL" dirty="0">
                <a:solidFill>
                  <a:srgbClr val="FFFF00"/>
                </a:solidFill>
                <a:latin typeface="Helvetica"/>
                <a:cs typeface="Helvetica"/>
              </a:rPr>
              <a:t>r</a:t>
            </a:r>
            <a:r>
              <a:rPr lang="es-CL" dirty="0" smtClean="0">
                <a:solidFill>
                  <a:srgbClr val="FFFF00"/>
                </a:solidFill>
                <a:latin typeface="Helvetica"/>
                <a:cs typeface="Helvetica"/>
              </a:rPr>
              <a:t>equerir?</a:t>
            </a:r>
            <a:endParaRPr lang="es-CL" dirty="0">
              <a:solidFill>
                <a:srgbClr val="FFFF00"/>
              </a:solidFill>
              <a:latin typeface="Helvetica"/>
              <a:cs typeface="Helvetica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27584" y="1844824"/>
            <a:ext cx="7859216" cy="4281339"/>
          </a:xfrm>
        </p:spPr>
        <p:txBody>
          <a:bodyPr/>
          <a:lstStyle/>
          <a:p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La previsiblemente </a:t>
            </a:r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pertinente (Cajón de sastre)</a:t>
            </a:r>
          </a:p>
          <a:p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Información sobre Beneficiario Final</a:t>
            </a:r>
          </a:p>
          <a:p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Situación tributaria</a:t>
            </a:r>
          </a:p>
          <a:p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Residencia</a:t>
            </a:r>
          </a:p>
          <a:p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Ingresos e información </a:t>
            </a:r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bancaria</a:t>
            </a:r>
          </a:p>
          <a:p>
            <a:endParaRPr lang="es-CL" sz="2800" dirty="0">
              <a:solidFill>
                <a:srgbClr val="FFFF00"/>
              </a:solidFill>
              <a:latin typeface="Helvetica"/>
              <a:cs typeface="Helvetica"/>
            </a:endParaRPr>
          </a:p>
          <a:p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Limite temporal: Depende </a:t>
            </a:r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de la </a:t>
            </a:r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base </a:t>
            </a:r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de </a:t>
            </a:r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intercambio</a:t>
            </a:r>
          </a:p>
          <a:p>
            <a:endParaRPr lang="es-CL" dirty="0">
              <a:solidFill>
                <a:srgbClr val="FFFF00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06277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>
                <a:solidFill>
                  <a:srgbClr val="FFFF00"/>
                </a:solidFill>
                <a:latin typeface="Helvetica"/>
                <a:cs typeface="Helvetica"/>
              </a:rPr>
              <a:t>¿De quién puede ser la información y plazos?</a:t>
            </a:r>
            <a:endParaRPr lang="es-CL" dirty="0">
              <a:solidFill>
                <a:srgbClr val="FFFF00"/>
              </a:solidFill>
              <a:latin typeface="Helvetica"/>
              <a:cs typeface="Helvetica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55576" y="1916832"/>
            <a:ext cx="7931224" cy="4209331"/>
          </a:xfrm>
        </p:spPr>
        <p:txBody>
          <a:bodyPr/>
          <a:lstStyle/>
          <a:p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Desde </a:t>
            </a:r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individuos </a:t>
            </a:r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a </a:t>
            </a:r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sectores económicos </a:t>
            </a:r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(ej. Transfer </a:t>
            </a:r>
            <a:r>
              <a:rPr lang="es-CL" sz="2800" dirty="0" err="1">
                <a:solidFill>
                  <a:srgbClr val="FFFF00"/>
                </a:solidFill>
                <a:latin typeface="Helvetica"/>
                <a:cs typeface="Helvetica"/>
              </a:rPr>
              <a:t>Pricing</a:t>
            </a:r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)</a:t>
            </a:r>
            <a:endParaRPr lang="es-CL" sz="2800" dirty="0">
              <a:solidFill>
                <a:srgbClr val="FFFF00"/>
              </a:solidFill>
              <a:latin typeface="Helvetica"/>
              <a:cs typeface="Helvetica"/>
            </a:endParaRPr>
          </a:p>
          <a:p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Residentes y no residentes; Domiciliados y no </a:t>
            </a:r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domiciliados</a:t>
            </a:r>
          </a:p>
          <a:p>
            <a:endParaRPr lang="es-CL" sz="2800" dirty="0">
              <a:solidFill>
                <a:srgbClr val="FFFF00"/>
              </a:solidFill>
              <a:latin typeface="Helvetica"/>
              <a:cs typeface="Helvetica"/>
            </a:endParaRPr>
          </a:p>
          <a:p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Para información existente: 90 días</a:t>
            </a:r>
          </a:p>
          <a:p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Para </a:t>
            </a:r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información no existente o información compleja: 6 meses</a:t>
            </a:r>
          </a:p>
          <a:p>
            <a:endParaRPr lang="es-CL" sz="2800" dirty="0">
              <a:solidFill>
                <a:srgbClr val="FFFF00"/>
              </a:solidFill>
              <a:latin typeface="Helvetica"/>
              <a:cs typeface="Helvetica"/>
            </a:endParaRPr>
          </a:p>
          <a:p>
            <a:endParaRPr lang="es-CL" sz="2800" dirty="0">
              <a:solidFill>
                <a:srgbClr val="FFFF00"/>
              </a:solidFill>
              <a:latin typeface="Helvetica"/>
              <a:cs typeface="Helvetica"/>
            </a:endParaRPr>
          </a:p>
          <a:p>
            <a:endParaRPr lang="es-CL" sz="2800" dirty="0">
              <a:solidFill>
                <a:srgbClr val="FFFF00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06277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srgbClr val="FFFF00"/>
                </a:solidFill>
                <a:latin typeface="Helvetica"/>
                <a:cs typeface="Helvetica"/>
              </a:rPr>
              <a:t>Limitaciones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27584" y="1700808"/>
            <a:ext cx="7674024" cy="4130597"/>
          </a:xfrm>
        </p:spPr>
        <p:txBody>
          <a:bodyPr/>
          <a:lstStyle/>
          <a:p>
            <a:pPr marL="514350" indent="-514350" algn="just">
              <a:buAutoNum type="arabicPeriod"/>
            </a:pPr>
            <a:r>
              <a:rPr lang="es-ES_tradnl" sz="2800" dirty="0" smtClean="0">
                <a:solidFill>
                  <a:srgbClr val="FFFF00"/>
                </a:solidFill>
                <a:latin typeface="Helvetica"/>
                <a:cs typeface="Helvetica"/>
              </a:rPr>
              <a:t>Previsiblemente </a:t>
            </a:r>
            <a:r>
              <a:rPr lang="es-ES_tradnl" sz="2800" dirty="0">
                <a:solidFill>
                  <a:srgbClr val="FFFF00"/>
                </a:solidFill>
                <a:latin typeface="Helvetica"/>
                <a:cs typeface="Helvetica"/>
              </a:rPr>
              <a:t>pertinente para la determinación del </a:t>
            </a:r>
            <a:r>
              <a:rPr lang="es-ES_tradnl" sz="2800" dirty="0" smtClean="0">
                <a:solidFill>
                  <a:srgbClr val="FFFF00"/>
                </a:solidFill>
                <a:latin typeface="Helvetica"/>
                <a:cs typeface="Helvetica"/>
              </a:rPr>
              <a:t>impuesto</a:t>
            </a:r>
            <a:r>
              <a:rPr lang="en-US" sz="2800" dirty="0" smtClean="0">
                <a:solidFill>
                  <a:srgbClr val="FFFF00"/>
                </a:solidFill>
                <a:latin typeface="Helvetica"/>
                <a:cs typeface="Helvetica"/>
              </a:rPr>
              <a:t>. </a:t>
            </a:r>
            <a:r>
              <a:rPr lang="en-US" sz="2800" dirty="0" err="1" smtClean="0">
                <a:solidFill>
                  <a:srgbClr val="FFFF00"/>
                </a:solidFill>
                <a:latin typeface="Helvetica"/>
                <a:cs typeface="Helvetica"/>
              </a:rPr>
              <a:t>Esto</a:t>
            </a:r>
            <a:r>
              <a:rPr lang="en-US" sz="2800" dirty="0" smtClean="0">
                <a:solidFill>
                  <a:srgbClr val="FFFF00"/>
                </a:solidFill>
                <a:latin typeface="Helvetica"/>
                <a:cs typeface="Helvetica"/>
              </a:rPr>
              <a:t> l</a:t>
            </a:r>
            <a:r>
              <a:rPr lang="es-ES_tradnl" sz="2800" dirty="0" smtClean="0">
                <a:solidFill>
                  <a:srgbClr val="FFFF00"/>
                </a:solidFill>
                <a:latin typeface="Helvetica"/>
                <a:cs typeface="Helvetica"/>
              </a:rPr>
              <a:t>imita </a:t>
            </a:r>
            <a:r>
              <a:rPr lang="es-ES_tradnl" sz="2800" dirty="0">
                <a:solidFill>
                  <a:srgbClr val="FFFF00"/>
                </a:solidFill>
                <a:latin typeface="Helvetica"/>
                <a:cs typeface="Helvetica"/>
              </a:rPr>
              <a:t>posibles </a:t>
            </a:r>
            <a:r>
              <a:rPr lang="es-ES_tradnl" sz="2800" dirty="0" err="1">
                <a:solidFill>
                  <a:srgbClr val="FFFF00"/>
                </a:solidFill>
                <a:latin typeface="Helvetica"/>
                <a:cs typeface="Helvetica"/>
              </a:rPr>
              <a:t>Fishing</a:t>
            </a:r>
            <a:r>
              <a:rPr lang="es-ES_tradnl" sz="2800" dirty="0">
                <a:solidFill>
                  <a:srgbClr val="FFFF00"/>
                </a:solidFill>
                <a:latin typeface="Helvetica"/>
                <a:cs typeface="Helvetica"/>
              </a:rPr>
              <a:t> </a:t>
            </a:r>
            <a:r>
              <a:rPr lang="es-ES_tradnl" sz="2800" dirty="0" err="1">
                <a:solidFill>
                  <a:srgbClr val="FFFF00"/>
                </a:solidFill>
                <a:latin typeface="Helvetica"/>
                <a:cs typeface="Helvetica"/>
              </a:rPr>
              <a:t>Expeditions</a:t>
            </a:r>
            <a:r>
              <a:rPr lang="es-ES_tradnl" sz="2800" dirty="0">
                <a:solidFill>
                  <a:srgbClr val="FFFF00"/>
                </a:solidFill>
                <a:latin typeface="Helvetica"/>
                <a:cs typeface="Helvetica"/>
              </a:rPr>
              <a:t> (pesca de arrastre), es decir, requerimientos de información que no estén relacionados con una fiscalización en particular. Evita el abuso de las </a:t>
            </a:r>
            <a:r>
              <a:rPr lang="es-ES_tradnl" sz="2800" dirty="0" smtClean="0">
                <a:solidFill>
                  <a:srgbClr val="FFFF00"/>
                </a:solidFill>
                <a:latin typeface="Helvetica"/>
                <a:cs typeface="Helvetica"/>
              </a:rPr>
              <a:t>jurisdicciones. </a:t>
            </a:r>
          </a:p>
          <a:p>
            <a:pPr marL="0" indent="0" algn="just">
              <a:buNone/>
            </a:pPr>
            <a:endParaRPr lang="es-ES_tradnl" sz="2800" dirty="0" smtClean="0">
              <a:solidFill>
                <a:srgbClr val="FFFF00"/>
              </a:solidFill>
              <a:latin typeface="Helvetica"/>
              <a:cs typeface="Helvetica"/>
            </a:endParaRPr>
          </a:p>
          <a:p>
            <a:pPr marL="0" indent="0" algn="just">
              <a:buNone/>
            </a:pPr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2</a:t>
            </a:r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.	La </a:t>
            </a:r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letra del convenio (inclusiones convenio multilateral)</a:t>
            </a:r>
          </a:p>
          <a:p>
            <a:pPr algn="just"/>
            <a:endParaRPr lang="es-CL" sz="28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277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solidFill>
                  <a:srgbClr val="FFFF00"/>
                </a:solidFill>
                <a:latin typeface="Helvetica"/>
                <a:cs typeface="Helvetica"/>
              </a:rPr>
              <a:t>Excepciones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55576" y="1449458"/>
            <a:ext cx="8208912" cy="4525963"/>
          </a:xfrm>
        </p:spPr>
        <p:txBody>
          <a:bodyPr/>
          <a:lstStyle/>
          <a:p>
            <a:pPr marL="0" indent="0">
              <a:buNone/>
            </a:pPr>
            <a:r>
              <a:rPr lang="es-CL" sz="2500" dirty="0" smtClean="0">
                <a:solidFill>
                  <a:srgbClr val="FFFF00"/>
                </a:solidFill>
                <a:latin typeface="Helvetica"/>
                <a:cs typeface="Helvetica"/>
              </a:rPr>
              <a:t>1.	Secreto Fiscal</a:t>
            </a:r>
            <a:r>
              <a:rPr lang="es-CL" sz="2500" dirty="0">
                <a:solidFill>
                  <a:srgbClr val="FFFF00"/>
                </a:solidFill>
                <a:latin typeface="Helvetica"/>
                <a:cs typeface="Helvetica"/>
              </a:rPr>
              <a:t>: debe mantenerse confidencial –como un secreto a voces-</a:t>
            </a:r>
          </a:p>
          <a:p>
            <a:pPr marL="0" indent="0">
              <a:buNone/>
            </a:pPr>
            <a:r>
              <a:rPr lang="es-CL" sz="2500" dirty="0" smtClean="0">
                <a:solidFill>
                  <a:srgbClr val="FFFF00"/>
                </a:solidFill>
                <a:latin typeface="Helvetica"/>
                <a:cs typeface="Helvetica"/>
              </a:rPr>
              <a:t>2.	Reciprocidad</a:t>
            </a:r>
            <a:r>
              <a:rPr lang="es-CL" sz="2500" dirty="0">
                <a:solidFill>
                  <a:srgbClr val="FFFF00"/>
                </a:solidFill>
                <a:latin typeface="Helvetica"/>
                <a:cs typeface="Helvetica"/>
              </a:rPr>
              <a:t>: se </a:t>
            </a:r>
            <a:r>
              <a:rPr lang="es-CL" sz="2500" dirty="0" smtClean="0">
                <a:solidFill>
                  <a:srgbClr val="FFFF00"/>
                </a:solidFill>
                <a:latin typeface="Helvetica"/>
                <a:cs typeface="Helvetica"/>
              </a:rPr>
              <a:t>pueden aplicar </a:t>
            </a:r>
            <a:r>
              <a:rPr lang="es-CL" sz="2500" dirty="0">
                <a:solidFill>
                  <a:srgbClr val="FFFF00"/>
                </a:solidFill>
                <a:latin typeface="Helvetica"/>
                <a:cs typeface="Helvetica"/>
              </a:rPr>
              <a:t>las limitaciones de la parte solicitante, no de la </a:t>
            </a:r>
            <a:r>
              <a:rPr lang="es-CL" sz="2500" dirty="0" smtClean="0">
                <a:solidFill>
                  <a:srgbClr val="FFFF00"/>
                </a:solidFill>
                <a:latin typeface="Helvetica"/>
                <a:cs typeface="Helvetica"/>
              </a:rPr>
              <a:t>solicitada necesariamente</a:t>
            </a:r>
            <a:endParaRPr lang="es-CL" sz="2500" dirty="0">
              <a:solidFill>
                <a:srgbClr val="FFFF00"/>
              </a:solidFill>
              <a:latin typeface="Helvetica"/>
              <a:cs typeface="Helvetica"/>
            </a:endParaRPr>
          </a:p>
          <a:p>
            <a:pPr marL="0" indent="0">
              <a:buNone/>
            </a:pPr>
            <a:r>
              <a:rPr lang="es-CL" sz="2500" dirty="0" smtClean="0">
                <a:solidFill>
                  <a:srgbClr val="FFFF00"/>
                </a:solidFill>
                <a:latin typeface="Helvetica"/>
                <a:cs typeface="Helvetica"/>
              </a:rPr>
              <a:t>3.	Orden Público Económico (OPE)</a:t>
            </a:r>
            <a:endParaRPr lang="es-CL" sz="2500" dirty="0">
              <a:solidFill>
                <a:srgbClr val="FFFF00"/>
              </a:solidFill>
              <a:latin typeface="Helvetica"/>
              <a:cs typeface="Helvetica"/>
            </a:endParaRPr>
          </a:p>
          <a:p>
            <a:pPr marL="0" indent="0">
              <a:buNone/>
            </a:pPr>
            <a:r>
              <a:rPr lang="es-CL" sz="2500" dirty="0" smtClean="0">
                <a:solidFill>
                  <a:srgbClr val="FFFF00"/>
                </a:solidFill>
                <a:latin typeface="Helvetica"/>
                <a:cs typeface="Helvetica"/>
              </a:rPr>
              <a:t>4.	Interés </a:t>
            </a:r>
            <a:r>
              <a:rPr lang="es-CL" sz="2500" dirty="0">
                <a:solidFill>
                  <a:srgbClr val="FFFF00"/>
                </a:solidFill>
                <a:latin typeface="Helvetica"/>
                <a:cs typeface="Helvetica"/>
              </a:rPr>
              <a:t>fiscal domestico</a:t>
            </a:r>
          </a:p>
          <a:p>
            <a:pPr marL="0" indent="0">
              <a:buNone/>
            </a:pPr>
            <a:r>
              <a:rPr lang="es-CL" sz="2500" dirty="0" smtClean="0">
                <a:solidFill>
                  <a:srgbClr val="FFFF00"/>
                </a:solidFill>
                <a:latin typeface="Helvetica"/>
                <a:cs typeface="Helvetica"/>
              </a:rPr>
              <a:t>5.	Secretos </a:t>
            </a:r>
            <a:r>
              <a:rPr lang="es-CL" sz="2500" dirty="0">
                <a:solidFill>
                  <a:srgbClr val="FFFF00"/>
                </a:solidFill>
                <a:latin typeface="Helvetica"/>
                <a:cs typeface="Helvetica"/>
              </a:rPr>
              <a:t>industriales</a:t>
            </a:r>
          </a:p>
          <a:p>
            <a:pPr marL="0" indent="0">
              <a:buNone/>
            </a:pPr>
            <a:r>
              <a:rPr lang="es-CL" sz="2500" dirty="0" smtClean="0">
                <a:solidFill>
                  <a:srgbClr val="FFFF00"/>
                </a:solidFill>
                <a:latin typeface="Helvetica"/>
                <a:cs typeface="Helvetica"/>
              </a:rPr>
              <a:t>6.	Secreto </a:t>
            </a:r>
            <a:r>
              <a:rPr lang="es-CL" sz="2500" dirty="0">
                <a:solidFill>
                  <a:srgbClr val="FFFF00"/>
                </a:solidFill>
                <a:latin typeface="Helvetica"/>
                <a:cs typeface="Helvetica"/>
              </a:rPr>
              <a:t>profesional abogados</a:t>
            </a:r>
          </a:p>
          <a:p>
            <a:pPr marL="0" indent="0">
              <a:buNone/>
            </a:pPr>
            <a:r>
              <a:rPr lang="es-CL" sz="2500" dirty="0" smtClean="0">
                <a:solidFill>
                  <a:srgbClr val="FFFF00"/>
                </a:solidFill>
                <a:latin typeface="Helvetica"/>
                <a:cs typeface="Helvetica"/>
              </a:rPr>
              <a:t>7.	Secreto </a:t>
            </a:r>
            <a:r>
              <a:rPr lang="es-CL" sz="2500" dirty="0">
                <a:solidFill>
                  <a:srgbClr val="FFFF00"/>
                </a:solidFill>
                <a:latin typeface="Helvetica"/>
                <a:cs typeface="Helvetica"/>
              </a:rPr>
              <a:t>bancario no es </a:t>
            </a:r>
            <a:r>
              <a:rPr lang="es-CL" sz="2500" dirty="0" smtClean="0">
                <a:solidFill>
                  <a:srgbClr val="FFFF00"/>
                </a:solidFill>
                <a:latin typeface="Helvetica"/>
                <a:cs typeface="Helvetica"/>
              </a:rPr>
              <a:t>limitante, </a:t>
            </a:r>
            <a:r>
              <a:rPr lang="es-CL" sz="2500" dirty="0">
                <a:solidFill>
                  <a:srgbClr val="FFFF00"/>
                </a:solidFill>
                <a:latin typeface="Helvetica"/>
                <a:cs typeface="Helvetica"/>
              </a:rPr>
              <a:t>salvo en Austria, Bélgica, Luxemburgo y Suiza, quienes han emitido </a:t>
            </a:r>
            <a:r>
              <a:rPr lang="es-CL" sz="2500" dirty="0" smtClean="0">
                <a:solidFill>
                  <a:srgbClr val="FFFF00"/>
                </a:solidFill>
                <a:latin typeface="Helvetica"/>
                <a:cs typeface="Helvetica"/>
              </a:rPr>
              <a:t>reservas al art. 5 del Convenio.</a:t>
            </a:r>
            <a:endParaRPr lang="es-CL" sz="2500" dirty="0">
              <a:solidFill>
                <a:srgbClr val="FFFF00"/>
              </a:solidFill>
              <a:latin typeface="Helvetica"/>
              <a:cs typeface="Helvetica"/>
            </a:endParaRPr>
          </a:p>
          <a:p>
            <a:r>
              <a:rPr lang="es-CL" sz="2500" dirty="0">
                <a:solidFill>
                  <a:srgbClr val="FFFF00"/>
                </a:solidFill>
                <a:latin typeface="Helvetica"/>
                <a:cs typeface="Helvetica"/>
              </a:rPr>
              <a:t> </a:t>
            </a:r>
          </a:p>
          <a:p>
            <a:endParaRPr lang="es-CL" sz="2500" dirty="0">
              <a:solidFill>
                <a:srgbClr val="FFFF00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06277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8979" y="548680"/>
            <a:ext cx="8229600" cy="1143000"/>
          </a:xfrm>
        </p:spPr>
        <p:txBody>
          <a:bodyPr/>
          <a:lstStyle/>
          <a:p>
            <a:r>
              <a:rPr lang="es-CL" dirty="0">
                <a:solidFill>
                  <a:srgbClr val="FFFF00"/>
                </a:solidFill>
                <a:latin typeface="Helvetica"/>
                <a:cs typeface="Helvetica"/>
              </a:rPr>
              <a:t>Requerimiento de información desde el extranjero al </a:t>
            </a:r>
            <a:r>
              <a:rPr lang="es-CL" dirty="0" smtClean="0">
                <a:solidFill>
                  <a:srgbClr val="FFFF00"/>
                </a:solidFill>
                <a:latin typeface="Helvetica"/>
                <a:cs typeface="Helvetica"/>
              </a:rPr>
              <a:t>contribuyente, a través del SII</a:t>
            </a:r>
            <a:endParaRPr lang="es-CL" dirty="0">
              <a:solidFill>
                <a:srgbClr val="FFFF00"/>
              </a:solidFill>
              <a:latin typeface="Helvetica"/>
              <a:cs typeface="Helvetica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71600" y="2348880"/>
            <a:ext cx="7715200" cy="3777283"/>
          </a:xfrm>
        </p:spPr>
        <p:txBody>
          <a:bodyPr/>
          <a:lstStyle/>
          <a:p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Es </a:t>
            </a:r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legal</a:t>
            </a:r>
          </a:p>
          <a:p>
            <a:endParaRPr lang="es-CL" sz="2800" dirty="0">
              <a:solidFill>
                <a:srgbClr val="FFFF00"/>
              </a:solidFill>
              <a:latin typeface="Helvetica"/>
              <a:cs typeface="Helvetica"/>
            </a:endParaRPr>
          </a:p>
          <a:p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El contribuyente tiene el derecho a exigir la información de que jurisdicción la esta requiriendo</a:t>
            </a:r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.</a:t>
            </a:r>
          </a:p>
          <a:p>
            <a:endParaRPr lang="es-CL" sz="2800" dirty="0">
              <a:solidFill>
                <a:srgbClr val="FFFF00"/>
              </a:solidFill>
              <a:latin typeface="Helvetica"/>
              <a:cs typeface="Helvetica"/>
            </a:endParaRPr>
          </a:p>
          <a:p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Sanción: </a:t>
            </a:r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97 Nº6 </a:t>
            </a:r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y </a:t>
            </a:r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Nº15 </a:t>
            </a:r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CT</a:t>
            </a:r>
          </a:p>
          <a:p>
            <a:endParaRPr lang="es-CL" sz="2800" dirty="0">
              <a:solidFill>
                <a:srgbClr val="FFFF00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48076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>
                <a:solidFill>
                  <a:srgbClr val="FFFF00"/>
                </a:solidFill>
                <a:latin typeface="Helvetica"/>
                <a:cs typeface="Helvetica"/>
              </a:rPr>
              <a:t>CRS</a:t>
            </a:r>
            <a:endParaRPr lang="es-CL" dirty="0">
              <a:solidFill>
                <a:srgbClr val="FFFF00"/>
              </a:solidFill>
              <a:latin typeface="Helvetica"/>
              <a:cs typeface="Helvetica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08531" y="1700808"/>
            <a:ext cx="7643192" cy="4281339"/>
          </a:xfrm>
        </p:spPr>
        <p:txBody>
          <a:bodyPr/>
          <a:lstStyle/>
          <a:p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Que es?  Son estándares de información que busca hacer equivalentes la información entregada</a:t>
            </a:r>
          </a:p>
          <a:p>
            <a:pPr marL="0" indent="0">
              <a:buNone/>
            </a:pPr>
            <a:endParaRPr lang="es-CL" sz="2800" dirty="0" smtClean="0">
              <a:solidFill>
                <a:srgbClr val="FFFF00"/>
              </a:solidFill>
              <a:latin typeface="Helvetica"/>
              <a:cs typeface="Helvetica"/>
            </a:endParaRPr>
          </a:p>
          <a:p>
            <a:pPr marL="0" indent="0">
              <a:buNone/>
            </a:pPr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Chile, </a:t>
            </a:r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de acuerdo a los antecedentes publicados por la OECD mantiene, a Noviembre de 2018, 62 jurisdicciones con relación </a:t>
            </a:r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activa </a:t>
            </a:r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a las que </a:t>
            </a:r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entrega </a:t>
            </a:r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información, y 88 jurisdicciones con relación activa de las que </a:t>
            </a:r>
            <a:r>
              <a:rPr lang="es-CL" sz="2800" dirty="0" smtClean="0">
                <a:solidFill>
                  <a:srgbClr val="FFFF00"/>
                </a:solidFill>
                <a:latin typeface="Helvetica"/>
                <a:cs typeface="Helvetica"/>
              </a:rPr>
              <a:t>recibe </a:t>
            </a:r>
            <a:r>
              <a:rPr lang="es-CL" sz="2800" dirty="0">
                <a:solidFill>
                  <a:srgbClr val="FFFF00"/>
                </a:solidFill>
                <a:latin typeface="Helvetica"/>
                <a:cs typeface="Helvetica"/>
              </a:rPr>
              <a:t>información.</a:t>
            </a:r>
          </a:p>
          <a:p>
            <a:endParaRPr lang="es-CL" dirty="0" smtClean="0">
              <a:solidFill>
                <a:srgbClr val="FFFF00"/>
              </a:solidFill>
              <a:latin typeface="Helvetica"/>
              <a:cs typeface="Helvetica"/>
            </a:endParaRPr>
          </a:p>
          <a:p>
            <a:endParaRPr lang="es-CL" dirty="0" smtClean="0">
              <a:solidFill>
                <a:srgbClr val="FFFF00"/>
              </a:solidFill>
              <a:latin typeface="Helvetica"/>
              <a:cs typeface="Helvetica"/>
            </a:endParaRPr>
          </a:p>
          <a:p>
            <a:pPr lvl="1"/>
            <a:endParaRPr lang="es-CL" dirty="0">
              <a:solidFill>
                <a:srgbClr val="FFFF00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48076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/>
          <a:lstStyle/>
          <a:p>
            <a:r>
              <a:rPr lang="es-CL" dirty="0">
                <a:solidFill>
                  <a:srgbClr val="FFFF00"/>
                </a:solidFill>
                <a:latin typeface="Helvetica"/>
                <a:cs typeface="Helvetica"/>
              </a:rPr>
              <a:t>Problemas Prácticos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15516" y="1412776"/>
            <a:ext cx="8712968" cy="4525963"/>
          </a:xfrm>
        </p:spPr>
        <p:txBody>
          <a:bodyPr/>
          <a:lstStyle/>
          <a:p>
            <a:pPr lvl="1"/>
            <a:r>
              <a:rPr lang="es-CL" dirty="0" smtClean="0">
                <a:solidFill>
                  <a:srgbClr val="FFFF00"/>
                </a:solidFill>
                <a:latin typeface="Helvetica"/>
                <a:cs typeface="Helvetica"/>
              </a:rPr>
              <a:t>Diferencias </a:t>
            </a:r>
            <a:r>
              <a:rPr lang="es-CL" dirty="0">
                <a:solidFill>
                  <a:srgbClr val="FFFF00"/>
                </a:solidFill>
                <a:latin typeface="Helvetica"/>
                <a:cs typeface="Helvetica"/>
              </a:rPr>
              <a:t>en la capacidad de recolectar, procesar y compartir información (Alemania-Vanuatu</a:t>
            </a:r>
            <a:r>
              <a:rPr lang="es-CL" dirty="0" smtClean="0">
                <a:solidFill>
                  <a:srgbClr val="FFFF00"/>
                </a:solidFill>
                <a:latin typeface="Helvetica"/>
                <a:cs typeface="Helvetica"/>
              </a:rPr>
              <a:t>)</a:t>
            </a:r>
            <a:endParaRPr lang="es-CL" dirty="0">
              <a:solidFill>
                <a:srgbClr val="FFFF00"/>
              </a:solidFill>
              <a:latin typeface="Helvetica"/>
              <a:cs typeface="Helvetica"/>
            </a:endParaRPr>
          </a:p>
          <a:p>
            <a:pPr lvl="1"/>
            <a:r>
              <a:rPr lang="es-CL" dirty="0">
                <a:solidFill>
                  <a:srgbClr val="FFFF00"/>
                </a:solidFill>
                <a:latin typeface="Helvetica"/>
                <a:cs typeface="Helvetica"/>
              </a:rPr>
              <a:t>Existencia de varias opciones de intercambio de información (ej. </a:t>
            </a:r>
            <a:r>
              <a:rPr lang="es-CL" dirty="0" smtClean="0">
                <a:solidFill>
                  <a:srgbClr val="FFFF00"/>
                </a:solidFill>
                <a:latin typeface="Helvetica"/>
                <a:cs typeface="Helvetica"/>
              </a:rPr>
              <a:t>Suiza lo quiere hacer por acuerdos bilaterales)</a:t>
            </a:r>
          </a:p>
          <a:p>
            <a:pPr lvl="1"/>
            <a:r>
              <a:rPr lang="es-CL" dirty="0">
                <a:solidFill>
                  <a:srgbClr val="FFFF00"/>
                </a:solidFill>
                <a:latin typeface="Helvetica"/>
                <a:cs typeface="Helvetica"/>
              </a:rPr>
              <a:t>Diferencias entre guías nacionales y </a:t>
            </a:r>
            <a:r>
              <a:rPr lang="es-CL" dirty="0" smtClean="0">
                <a:solidFill>
                  <a:srgbClr val="FFFF00"/>
                </a:solidFill>
                <a:latin typeface="Helvetica"/>
                <a:cs typeface="Helvetica"/>
              </a:rPr>
              <a:t>guías </a:t>
            </a:r>
            <a:r>
              <a:rPr lang="es-CL" dirty="0">
                <a:solidFill>
                  <a:srgbClr val="FFFF00"/>
                </a:solidFill>
                <a:latin typeface="Helvetica"/>
                <a:cs typeface="Helvetica"/>
              </a:rPr>
              <a:t>OECD en tratamientos particulares</a:t>
            </a:r>
          </a:p>
          <a:p>
            <a:pPr lvl="1"/>
            <a:r>
              <a:rPr lang="es-CL" dirty="0">
                <a:solidFill>
                  <a:srgbClr val="FFFF00"/>
                </a:solidFill>
                <a:latin typeface="Helvetica"/>
                <a:cs typeface="Helvetica"/>
              </a:rPr>
              <a:t>Resquicios: instrumentos opacos (ej. Pensiones de Hong Kong)  y programas de residencia o ciudadanía por </a:t>
            </a:r>
            <a:r>
              <a:rPr lang="es-CL" dirty="0" smtClean="0">
                <a:solidFill>
                  <a:srgbClr val="FFFF00"/>
                </a:solidFill>
                <a:latin typeface="Helvetica"/>
                <a:cs typeface="Helvetica"/>
              </a:rPr>
              <a:t>inversión</a:t>
            </a:r>
          </a:p>
        </p:txBody>
      </p:sp>
    </p:spTree>
    <p:extLst>
      <p:ext uri="{BB962C8B-B14F-4D97-AF65-F5344CB8AC3E}">
        <p14:creationId xmlns:p14="http://schemas.microsoft.com/office/powerpoint/2010/main" val="248076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AI ICHDT Template.potx" id="{BE30DAC6-ADD9-46EC-9A81-DD4CF978016D}" vid="{5D973027-CF9F-4A35-8511-BBD47EA6B1D9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1AD1F4D-760B-4C90-86B9-31316F5C395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Primera Jornada Derecho Tributario UAI ICHDT Template</Template>
  <TotalTime>138</TotalTime>
  <Words>431</Words>
  <Application>Microsoft Office PowerPoint</Application>
  <PresentationFormat>Presentación en pantalla (4:3)</PresentationFormat>
  <Paragraphs>75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Arial</vt:lpstr>
      <vt:lpstr>Arial Rounded MT Bold</vt:lpstr>
      <vt:lpstr>Calibri</vt:lpstr>
      <vt:lpstr>Helvetica</vt:lpstr>
      <vt:lpstr>Tema de Office</vt:lpstr>
      <vt:lpstr>Estado Actual del Intercambio de Información Fiscal:  Teoría y Práctica</vt:lpstr>
      <vt:lpstr>¿Qué es el Intercambio de Información Fiscal? Y ¿Qué Métodos Hay?</vt:lpstr>
      <vt:lpstr>  ¿Quién es el Encargado y cómo se verifica?</vt:lpstr>
      <vt:lpstr>Con quienes tenemos Información Automática?</vt:lpstr>
      <vt:lpstr>Usos del Intercambio de Información </vt:lpstr>
      <vt:lpstr>¿Qué información que se puede requerir?</vt:lpstr>
      <vt:lpstr>¿De quién puede ser la información y plazos?</vt:lpstr>
      <vt:lpstr>Limitaciones</vt:lpstr>
      <vt:lpstr>Excepciones</vt:lpstr>
      <vt:lpstr>Requerimiento de información desde el extranjero al contribuyente, a través del SII</vt:lpstr>
      <vt:lpstr>CRS</vt:lpstr>
      <vt:lpstr>Problemas Prácticos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keywords/>
  <cp:lastModifiedBy>Usuario</cp:lastModifiedBy>
  <cp:revision>15</cp:revision>
  <dcterms:created xsi:type="dcterms:W3CDTF">2018-11-16T13:49:15Z</dcterms:created>
  <dcterms:modified xsi:type="dcterms:W3CDTF">2018-11-23T04:14:45Z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TC019600869991</vt:lpwstr>
  </property>
</Properties>
</file>