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7"/>
  </p:notesMasterIdLst>
  <p:sldIdLst>
    <p:sldId id="282" r:id="rId3"/>
    <p:sldId id="280" r:id="rId4"/>
    <p:sldId id="274" r:id="rId5"/>
    <p:sldId id="275" r:id="rId6"/>
    <p:sldId id="314" r:id="rId7"/>
    <p:sldId id="276" r:id="rId8"/>
    <p:sldId id="286" r:id="rId9"/>
    <p:sldId id="288" r:id="rId10"/>
    <p:sldId id="290" r:id="rId11"/>
    <p:sldId id="291" r:id="rId12"/>
    <p:sldId id="293" r:id="rId13"/>
    <p:sldId id="294" r:id="rId14"/>
    <p:sldId id="295" r:id="rId15"/>
    <p:sldId id="296" r:id="rId16"/>
  </p:sldIdLst>
  <p:sldSz cx="9144000" cy="6858000" type="screen4x3"/>
  <p:notesSz cx="6858000" cy="9144000"/>
  <p:defaultTextStyle>
    <a:defPPr>
      <a:defRPr lang="es-V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A11517"/>
    <a:srgbClr val="F8F8F8"/>
    <a:srgbClr val="000000"/>
    <a:srgbClr val="FFCC66"/>
    <a:srgbClr val="FFFFCC"/>
    <a:srgbClr val="EAEAEA"/>
    <a:srgbClr val="FFFF66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03447BB-5D67-496B-8E87-E561075AD55C}" styleName="Estilo oscuro 1 - Énfasis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15" autoAdjust="0"/>
    <p:restoredTop sz="94660"/>
  </p:normalViewPr>
  <p:slideViewPr>
    <p:cSldViewPr>
      <p:cViewPr varScale="1">
        <p:scale>
          <a:sx n="73" d="100"/>
          <a:sy n="73" d="100"/>
        </p:scale>
        <p:origin x="127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V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BC40C43-A0CA-4132-9E40-18354723A721}" type="datetimeFigureOut">
              <a:rPr lang="es-VE"/>
              <a:pPr>
                <a:defRPr/>
              </a:pPr>
              <a:t>01-02-2019</a:t>
            </a:fld>
            <a:endParaRPr lang="es-V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VE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VE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5A75B01-8818-4657-B9FB-489D3D0BE58E}" type="slidenum">
              <a:rPr lang="es-VE"/>
              <a:pPr>
                <a:defRPr/>
              </a:pPr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1938184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95D45-1234-4F01-B17D-D5628A6C32FC}" type="datetimeFigureOut">
              <a:rPr lang="es-CL" smtClean="0"/>
              <a:pPr>
                <a:defRPr/>
              </a:pPr>
              <a:t>01-02-2019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E8522-A8DB-4F06-987E-F9E6AED2E505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17FBF-0316-48B0-9512-F03F1B808335}" type="datetimeFigureOut">
              <a:rPr lang="es-CL" smtClean="0"/>
              <a:pPr>
                <a:defRPr/>
              </a:pPr>
              <a:t>01-02-2019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29159-C623-47B6-8C48-A55EF48AA3E7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D54B9-E2DE-4429-BADD-7BB8D7846175}" type="datetimeFigureOut">
              <a:rPr lang="es-CL" smtClean="0"/>
              <a:pPr>
                <a:defRPr/>
              </a:pPr>
              <a:t>01-02-2019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BFF32-EAAA-4CE4-833C-1943E55E2C68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6ADC2-8F02-4234-892B-72E6DA1C9A7E}" type="datetimeFigureOut">
              <a:rPr lang="es-CL" smtClean="0"/>
              <a:pPr>
                <a:defRPr/>
              </a:pPr>
              <a:t>01-02-2019</a:t>
            </a:fld>
            <a:endParaRPr lang="es-CL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C533E-2051-4A91-90F9-E12E6F7AD84B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D9EE4F-C61A-4B28-8E0B-EAE60732C90C}" type="datetimeFigureOut">
              <a:rPr lang="es-CL" smtClean="0"/>
              <a:pPr>
                <a:defRPr/>
              </a:pPr>
              <a:t>01-02-2019</a:t>
            </a:fld>
            <a:endParaRPr lang="es-CL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A8AC5-5C4A-4751-9F87-4908E8E5EBCA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5CA25-C474-402D-A91C-5B59A42F4CA0}" type="datetimeFigureOut">
              <a:rPr lang="es-CL" smtClean="0"/>
              <a:pPr>
                <a:defRPr/>
              </a:pPr>
              <a:t>01-02-2019</a:t>
            </a:fld>
            <a:endParaRPr lang="es-CL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6FADC5-556F-486B-A2DE-C645C89C96C5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445B7-75EE-4427-B072-AE84B6E64EE5}" type="datetimeFigureOut">
              <a:rPr lang="es-CL" smtClean="0"/>
              <a:pPr>
                <a:defRPr/>
              </a:pPr>
              <a:t>01-02-2019</a:t>
            </a:fld>
            <a:endParaRPr lang="es-CL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D09E0-66FE-4A28-9FC9-B51FEF66DB3E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554DF-D7D3-434A-A114-AFF9407E9179}" type="datetimeFigureOut">
              <a:rPr lang="es-CL" smtClean="0"/>
              <a:pPr>
                <a:defRPr/>
              </a:pPr>
              <a:t>01-02-2019</a:t>
            </a:fld>
            <a:endParaRPr lang="es-CL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EBFE7-CF61-4CED-AC0C-4AAAAD337BDF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s-CL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CEFDE-8617-4C1B-AD75-BB0C2DC694DF}" type="datetimeFigureOut">
              <a:rPr lang="es-CL" smtClean="0"/>
              <a:pPr>
                <a:defRPr/>
              </a:pPr>
              <a:t>01-02-2019</a:t>
            </a:fld>
            <a:endParaRPr lang="es-CL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3E0EC-2A81-4ABB-9F9A-A614722482CB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46D27-7344-4B3C-A2E0-A39C6DC2FB5F}" type="datetimeFigureOut">
              <a:rPr lang="es-CL" smtClean="0"/>
              <a:pPr>
                <a:defRPr/>
              </a:pPr>
              <a:t>01-02-2019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E8A17-5FA2-45BE-B64D-5F22C61AE8FD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B913E-6F76-498C-9B4F-3FDB85CCD4F4}" type="datetimeFigureOut">
              <a:rPr lang="es-CL" smtClean="0"/>
              <a:pPr>
                <a:defRPr/>
              </a:pPr>
              <a:t>01-02-2019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B8AA1-533F-4AFD-A5AA-15612E0A39A7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CL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CL"/>
              <a:t>Haga clic para modificar el estilo de texto del patrón</a:t>
            </a:r>
          </a:p>
          <a:p>
            <a:pPr lvl="1"/>
            <a:r>
              <a:rPr lang="es-CL"/>
              <a:t>Segundo nivel</a:t>
            </a:r>
          </a:p>
          <a:p>
            <a:pPr lvl="2"/>
            <a:r>
              <a:rPr lang="es-CL"/>
              <a:t>Tercer nivel</a:t>
            </a:r>
          </a:p>
          <a:p>
            <a:pPr lvl="3"/>
            <a:r>
              <a:rPr lang="es-CL"/>
              <a:t>Cuarto nivel</a:t>
            </a:r>
          </a:p>
          <a:p>
            <a:pPr lvl="4"/>
            <a:r>
              <a:rPr lang="es-CL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6A1A776-E6C3-43D1-81DA-679603A15545}" type="datetimeFigureOut">
              <a:rPr lang="es-CL" smtClean="0"/>
              <a:pPr>
                <a:defRPr/>
              </a:pPr>
              <a:t>01-02-2019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FA4E8BD-4B35-4100-A390-B19A8EA2DBC4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emf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ecd.org/tax/beps/beps-actions.htm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8640"/>
            <a:ext cx="5976664" cy="31199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615" y="349978"/>
            <a:ext cx="3340630" cy="253225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1D13217-426A-4860-A607-C80F2009A0CC}"/>
              </a:ext>
            </a:extLst>
          </p:cNvPr>
          <p:cNvSpPr/>
          <p:nvPr/>
        </p:nvSpPr>
        <p:spPr>
          <a:xfrm>
            <a:off x="0" y="4943475"/>
            <a:ext cx="9144000" cy="889000"/>
          </a:xfrm>
          <a:prstGeom prst="rect">
            <a:avLst/>
          </a:prstGeom>
          <a:solidFill>
            <a:srgbClr val="A115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highlight>
                <a:srgbClr val="FF0000"/>
              </a:highlight>
            </a:endParaRP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A3F59343-F8E7-48A0-AB68-36200684E7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013" y="5068888"/>
            <a:ext cx="54705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353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2852936"/>
            <a:ext cx="7772400" cy="1470025"/>
          </a:xfrm>
        </p:spPr>
        <p:txBody>
          <a:bodyPr/>
          <a:lstStyle/>
          <a:p>
            <a:r>
              <a:rPr lang="es-CL" sz="3200" dirty="0">
                <a:solidFill>
                  <a:srgbClr val="FFFF00"/>
                </a:solidFill>
                <a:latin typeface="Arial Rounded MT Bold" panose="020F0704030504030204" pitchFamily="34" charset="0"/>
                <a:ea typeface="+mn-ea"/>
                <a:cs typeface="+mn-cs"/>
              </a:rPr>
              <a:t>“La internacionalización del derecho tributario chileno, el intercambio de información y la seguridad jurídica"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69368" y="5105400"/>
            <a:ext cx="6400800" cy="1752600"/>
          </a:xfrm>
        </p:spPr>
        <p:txBody>
          <a:bodyPr/>
          <a:lstStyle/>
          <a:p>
            <a:r>
              <a:rPr lang="es-CL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María Teresa </a:t>
            </a:r>
            <a:r>
              <a:rPr lang="es-CL" sz="2000" dirty="0" err="1">
                <a:solidFill>
                  <a:srgbClr val="FFFF00"/>
                </a:solidFill>
                <a:latin typeface="Arial Rounded MT Bold" panose="020F0704030504030204" pitchFamily="34" charset="0"/>
              </a:rPr>
              <a:t>Cremaschi</a:t>
            </a:r>
            <a:r>
              <a:rPr lang="es-CL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 M.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620688"/>
            <a:ext cx="2016224" cy="15283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272B5C-F5E4-4599-BBAA-FD6CDE33C9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3808" y="1052736"/>
            <a:ext cx="3551353" cy="465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375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FF00"/>
                </a:solidFill>
                <a:latin typeface="Arial Rounded MT Bold" panose="020F0704030504030204" pitchFamily="34" charset="0"/>
              </a:rPr>
              <a:t>Antecedentes</a:t>
            </a:r>
            <a:r>
              <a:rPr lang="en-US" dirty="0">
                <a:solidFill>
                  <a:srgbClr val="FFFF00"/>
                </a:solidFill>
                <a:latin typeface="Arial Rounded MT Bold" panose="020F0704030504030204" pitchFamily="34" charset="0"/>
              </a:rPr>
              <a:t> </a:t>
            </a:r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841" y="1268760"/>
            <a:ext cx="8229600" cy="4525963"/>
          </a:xfrm>
        </p:spPr>
        <p:txBody>
          <a:bodyPr/>
          <a:lstStyle/>
          <a:p>
            <a:pPr marL="320040" indent="-32004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"/>
              <a:defRPr/>
            </a:pPr>
            <a:endParaRPr lang="es-CL" sz="1400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  <a:p>
            <a:pPr marL="320040" indent="-320040" algn="just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s-CL" sz="1600" dirty="0">
              <a:solidFill>
                <a:schemeClr val="bg1"/>
              </a:solidFill>
              <a:cs typeface="Tahoma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es-ES" sz="1600" dirty="0">
                <a:solidFill>
                  <a:srgbClr val="FFFF00"/>
                </a:solidFill>
                <a:cs typeface="Tahoma" pitchFamily="34" charset="0"/>
              </a:rPr>
              <a:t>En los últimos años la opinión pública ha puesto atención al pago de impuestos de grandes corporaciones multinacionales</a:t>
            </a: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400" dirty="0">
                <a:solidFill>
                  <a:srgbClr val="FFFF00"/>
                </a:solidFill>
                <a:cs typeface="Tahoma" pitchFamily="34" charset="0"/>
              </a:rPr>
              <a:t>Multinacionales de EUA mantienen utilidades en filiales </a:t>
            </a:r>
            <a:r>
              <a:rPr lang="es-ES" sz="1400" i="1" dirty="0">
                <a:solidFill>
                  <a:srgbClr val="FFFF00"/>
                </a:solidFill>
                <a:cs typeface="Tahoma" pitchFamily="34" charset="0"/>
              </a:rPr>
              <a:t>offshore</a:t>
            </a:r>
            <a:r>
              <a:rPr lang="es-ES" sz="1400" dirty="0">
                <a:solidFill>
                  <a:srgbClr val="FFFF00"/>
                </a:solidFill>
                <a:cs typeface="Tahoma" pitchFamily="34" charset="0"/>
              </a:rPr>
              <a:t> para evitar tasa corporativa de 35% </a:t>
            </a: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400" dirty="0">
                <a:solidFill>
                  <a:srgbClr val="FFFF00"/>
                </a:solidFill>
                <a:cs typeface="Tahoma" pitchFamily="34" charset="0"/>
              </a:rPr>
              <a:t>Apple, Starbucks, Amazon, Google, Uber</a:t>
            </a: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/>
            </a:pPr>
            <a:endParaRPr lang="es-ES" sz="1300" dirty="0">
              <a:solidFill>
                <a:srgbClr val="FFFF00"/>
              </a:solidFill>
              <a:cs typeface="Tahoma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es-ES" sz="1600" dirty="0">
                <a:solidFill>
                  <a:srgbClr val="FFFF00"/>
                </a:solidFill>
                <a:cs typeface="Tahoma" pitchFamily="34" charset="0"/>
              </a:rPr>
              <a:t>Diferencias y lagunas entre los sistemas tributarios de cada país permiten crear estrategias para optimizar la carga fiscal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endParaRPr lang="es-ES" sz="1600" dirty="0">
              <a:solidFill>
                <a:srgbClr val="FFFF00"/>
              </a:solidFill>
              <a:cs typeface="Tahoma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 startAt="3"/>
              <a:defRPr/>
            </a:pPr>
            <a:r>
              <a:rPr lang="es-ES" sz="1600" dirty="0">
                <a:solidFill>
                  <a:srgbClr val="FFFF00"/>
                </a:solidFill>
                <a:cs typeface="Tahoma" pitchFamily="34" charset="0"/>
              </a:rPr>
              <a:t>Actividades a través de paraísos fiscales</a:t>
            </a: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No hay impuestos o son aparentes</a:t>
            </a: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Falta de transparencia</a:t>
            </a: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Estricto secreto bancario y protección de datos personales</a:t>
            </a: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Beneficios a “no residentes” con rebajas de impuestos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endParaRPr lang="es-ES" sz="1600" dirty="0">
              <a:solidFill>
                <a:srgbClr val="FFFF00"/>
              </a:solidFill>
              <a:cs typeface="Tahoma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 startAt="4"/>
              <a:defRPr/>
            </a:pPr>
            <a:r>
              <a:rPr lang="es-ES" sz="1600" dirty="0">
                <a:solidFill>
                  <a:srgbClr val="FFFF00"/>
                </a:solidFill>
                <a:cs typeface="Tahoma" pitchFamily="34" charset="0"/>
              </a:rPr>
              <a:t>Ayuda del Estado</a:t>
            </a: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Starbucks, Mc </a:t>
            </a:r>
            <a:r>
              <a:rPr lang="es-ES" sz="1300" dirty="0" err="1">
                <a:solidFill>
                  <a:srgbClr val="FFFF00"/>
                </a:solidFill>
                <a:cs typeface="Tahoma" pitchFamily="34" charset="0"/>
              </a:rPr>
              <a:t>Donalds</a:t>
            </a: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, Apple</a:t>
            </a: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ATR, APA, regímenes preferentes</a:t>
            </a:r>
          </a:p>
          <a:p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985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FF00"/>
                </a:solidFill>
                <a:latin typeface="Arial Rounded MT Bold" panose="020F0704030504030204" pitchFamily="34" charset="0"/>
              </a:rPr>
              <a:t>Antecedentes</a:t>
            </a:r>
            <a:r>
              <a:rPr lang="en-US" dirty="0">
                <a:solidFill>
                  <a:srgbClr val="FFFF00"/>
                </a:solidFill>
                <a:latin typeface="Arial Rounded MT Bold" panose="020F0704030504030204" pitchFamily="34" charset="0"/>
              </a:rPr>
              <a:t> </a:t>
            </a:r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Picture 4" descr="Image result for starbucks uk tax protest">
            <a:extLst>
              <a:ext uri="{FF2B5EF4-FFF2-40B4-BE49-F238E27FC236}">
                <a16:creationId xmlns:a16="http://schemas.microsoft.com/office/drawing/2014/main" id="{62DA3020-5182-4DC4-9013-C8660F39F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2935" y="1700808"/>
            <a:ext cx="3279307" cy="1923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E9F6A30-D680-4395-A8FF-A56D22943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1781" y="3718773"/>
            <a:ext cx="3298368" cy="2167879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3EBEF8-009B-4248-96A4-9FE955214C5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461781" y="5925147"/>
            <a:ext cx="3298368" cy="96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s-ES" sz="900" dirty="0">
                <a:solidFill>
                  <a:srgbClr val="FFFF00"/>
                </a:solidFill>
                <a:latin typeface="Tahoma" pitchFamily="34" charset="0"/>
                <a:cs typeface="Tahoma" pitchFamily="34" charset="0"/>
              </a:rPr>
              <a:t>Starbucks declara que pagará más impuestos en Reino Unido de lo que legalmente corresponde en Diciembre 2012</a:t>
            </a:r>
          </a:p>
          <a:p>
            <a:endParaRPr lang="es-CL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87B76D-0932-4E4A-8233-0484A2395E0C}"/>
              </a:ext>
            </a:extLst>
          </p:cNvPr>
          <p:cNvSpPr/>
          <p:nvPr/>
        </p:nvSpPr>
        <p:spPr>
          <a:xfrm>
            <a:off x="611560" y="1772816"/>
            <a:ext cx="4572000" cy="223138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None/>
              <a:defRPr/>
            </a:pPr>
            <a:r>
              <a:rPr lang="es-ES" sz="1600" dirty="0">
                <a:solidFill>
                  <a:srgbClr val="FFFF00"/>
                </a:solidFill>
                <a:cs typeface="Tahoma" pitchFamily="34" charset="0"/>
              </a:rPr>
              <a:t>Cambio en lo que es “moralmente” aceptable vs lo que es “legalmente” aceptable</a:t>
            </a:r>
          </a:p>
          <a:p>
            <a:pPr marL="0" indent="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None/>
              <a:defRPr/>
            </a:pPr>
            <a:endParaRPr lang="es-ES" sz="1600" dirty="0">
              <a:solidFill>
                <a:srgbClr val="FFFF00"/>
              </a:solidFill>
              <a:cs typeface="Tahoma" pitchFamily="34" charset="0"/>
            </a:endParaRPr>
          </a:p>
          <a:p>
            <a:pPr marL="663575" lvl="1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Responsabilidad corporativa en recuperación de la crisis de 2008</a:t>
            </a:r>
          </a:p>
          <a:p>
            <a:pPr marL="663575" lvl="1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Estados con déficit fiscal buscan maximizar recaudación tributaria y recortar programas sociales</a:t>
            </a:r>
          </a:p>
          <a:p>
            <a:pPr marL="663575" lvl="1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Cada quien debe pagar “lo justo”, incluyendo a empresas multinacionales  </a:t>
            </a:r>
          </a:p>
          <a:p>
            <a:pPr marL="663575" lvl="1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Evasión vs elusión</a:t>
            </a:r>
          </a:p>
        </p:txBody>
      </p:sp>
    </p:spTree>
    <p:extLst>
      <p:ext uri="{BB962C8B-B14F-4D97-AF65-F5344CB8AC3E}">
        <p14:creationId xmlns:p14="http://schemas.microsoft.com/office/powerpoint/2010/main" val="3350084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7C1EA5A3-3CB6-4CF1-837C-3CA30E61BF9F}"/>
              </a:ext>
            </a:extLst>
          </p:cNvPr>
          <p:cNvSpPr/>
          <p:nvPr/>
        </p:nvSpPr>
        <p:spPr>
          <a:xfrm>
            <a:off x="3779596" y="1412776"/>
            <a:ext cx="902500" cy="352276"/>
          </a:xfrm>
          <a:prstGeom prst="rect">
            <a:avLst/>
          </a:prstGeom>
          <a:solidFill>
            <a:schemeClr val="bg1"/>
          </a:solidFill>
          <a:ln w="952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8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Google INC. (USA)</a:t>
            </a:r>
          </a:p>
        </p:txBody>
      </p:sp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3C10B748-0CF5-4C03-B55C-608B28C3B89C}"/>
              </a:ext>
            </a:extLst>
          </p:cNvPr>
          <p:cNvSpPr/>
          <p:nvPr/>
        </p:nvSpPr>
        <p:spPr>
          <a:xfrm>
            <a:off x="3779596" y="2062269"/>
            <a:ext cx="902500" cy="352276"/>
          </a:xfrm>
          <a:prstGeom prst="rect">
            <a:avLst/>
          </a:prstGeom>
          <a:solidFill>
            <a:schemeClr val="bg1"/>
          </a:solidFill>
          <a:ln w="952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8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Google </a:t>
            </a:r>
            <a:r>
              <a:rPr lang="es-CL" sz="800" dirty="0" err="1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Ireland</a:t>
            </a:r>
            <a:r>
              <a:rPr lang="es-CL" sz="8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Holding</a:t>
            </a: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9B054EA-44FD-47F7-BF9B-73E98AEA4CCD}"/>
              </a:ext>
            </a:extLst>
          </p:cNvPr>
          <p:cNvSpPr/>
          <p:nvPr/>
        </p:nvSpPr>
        <p:spPr>
          <a:xfrm>
            <a:off x="3779596" y="3201465"/>
            <a:ext cx="902500" cy="352276"/>
          </a:xfrm>
          <a:prstGeom prst="rect">
            <a:avLst/>
          </a:prstGeom>
          <a:solidFill>
            <a:schemeClr val="bg1"/>
          </a:solidFill>
          <a:ln w="952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8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Google Holding BV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FC8FFCC-FBD1-47E1-81B4-0C21D58B40D2}"/>
              </a:ext>
            </a:extLst>
          </p:cNvPr>
          <p:cNvCxnSpPr/>
          <p:nvPr/>
        </p:nvCxnSpPr>
        <p:spPr>
          <a:xfrm>
            <a:off x="1259632" y="2708920"/>
            <a:ext cx="6480720" cy="0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9549ED0-3B48-41C5-878C-2D7A25D88E54}"/>
              </a:ext>
            </a:extLst>
          </p:cNvPr>
          <p:cNvCxnSpPr/>
          <p:nvPr/>
        </p:nvCxnSpPr>
        <p:spPr>
          <a:xfrm>
            <a:off x="1312315" y="3861048"/>
            <a:ext cx="6480720" cy="0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A8726040-31BC-44FA-AB8F-2E720DC2E452}"/>
              </a:ext>
            </a:extLst>
          </p:cNvPr>
          <p:cNvSpPr txBox="1"/>
          <p:nvPr/>
        </p:nvSpPr>
        <p:spPr>
          <a:xfrm>
            <a:off x="1178671" y="1494282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000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EUA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6ED56AF-CB3E-43D0-A360-3994EE629729}"/>
              </a:ext>
            </a:extLst>
          </p:cNvPr>
          <p:cNvSpPr txBox="1"/>
          <p:nvPr/>
        </p:nvSpPr>
        <p:spPr>
          <a:xfrm>
            <a:off x="1190850" y="2784673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L"/>
            </a:defPPr>
            <a:lvl1pPr>
              <a:defRPr sz="1000"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s-CL" dirty="0">
                <a:solidFill>
                  <a:srgbClr val="FFFF00"/>
                </a:solidFill>
              </a:rPr>
              <a:t>Holanda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A674E3F-9CB6-491F-B33A-E412DBDFD7C9}"/>
              </a:ext>
            </a:extLst>
          </p:cNvPr>
          <p:cNvSpPr txBox="1"/>
          <p:nvPr/>
        </p:nvSpPr>
        <p:spPr>
          <a:xfrm>
            <a:off x="1192240" y="3918211"/>
            <a:ext cx="936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s-CL" sz="1000" dirty="0" err="1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rlanda</a:t>
            </a:r>
            <a:endParaRPr lang="es-CL" sz="1000" dirty="0">
              <a:solidFill>
                <a:srgbClr val="FFFF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4797A5C-CD12-4254-974E-911F0C4EC766}"/>
              </a:ext>
            </a:extLst>
          </p:cNvPr>
          <p:cNvCxnSpPr>
            <a:stCxn id="6" idx="2"/>
            <a:endCxn id="7" idx="0"/>
          </p:cNvCxnSpPr>
          <p:nvPr/>
        </p:nvCxnSpPr>
        <p:spPr>
          <a:xfrm>
            <a:off x="4230846" y="1765052"/>
            <a:ext cx="0" cy="297217"/>
          </a:xfrm>
          <a:prstGeom prst="straightConnector1">
            <a:avLst/>
          </a:prstGeom>
          <a:ln w="6350"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F6DB1AA-CEB5-4171-AE22-8A66DD1E93C0}"/>
              </a:ext>
            </a:extLst>
          </p:cNvPr>
          <p:cNvCxnSpPr>
            <a:stCxn id="7" idx="2"/>
            <a:endCxn id="11" idx="0"/>
          </p:cNvCxnSpPr>
          <p:nvPr/>
        </p:nvCxnSpPr>
        <p:spPr>
          <a:xfrm>
            <a:off x="4230846" y="2414545"/>
            <a:ext cx="0" cy="786920"/>
          </a:xfrm>
          <a:prstGeom prst="straightConnector1">
            <a:avLst/>
          </a:prstGeom>
          <a:ln w="6350"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73002906-7E99-483E-B142-A847663BE044}"/>
              </a:ext>
            </a:extLst>
          </p:cNvPr>
          <p:cNvCxnSpPr>
            <a:cxnSpLocks/>
            <a:stCxn id="11" idx="2"/>
            <a:endCxn id="62" idx="0"/>
          </p:cNvCxnSpPr>
          <p:nvPr/>
        </p:nvCxnSpPr>
        <p:spPr>
          <a:xfrm>
            <a:off x="4230846" y="3553741"/>
            <a:ext cx="2031" cy="752188"/>
          </a:xfrm>
          <a:prstGeom prst="straightConnector1">
            <a:avLst/>
          </a:prstGeom>
          <a:ln w="6350"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864A82B2-A7B9-4483-B72B-4414CFBB73CC}"/>
              </a:ext>
            </a:extLst>
          </p:cNvPr>
          <p:cNvSpPr/>
          <p:nvPr/>
        </p:nvSpPr>
        <p:spPr>
          <a:xfrm>
            <a:off x="467544" y="345958"/>
            <a:ext cx="83700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                    Google</a:t>
            </a:r>
            <a:endParaRPr lang="es-CL" sz="4400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D89DBEE-258F-4741-9A7B-E85E37D0F9F3}"/>
              </a:ext>
            </a:extLst>
          </p:cNvPr>
          <p:cNvSpPr txBox="1"/>
          <p:nvPr/>
        </p:nvSpPr>
        <p:spPr>
          <a:xfrm>
            <a:off x="1178671" y="1880439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L"/>
            </a:defPPr>
            <a:lvl1pPr>
              <a:defRPr sz="1000"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>
                <a:solidFill>
                  <a:srgbClr val="FFFF00"/>
                </a:solidFill>
              </a:rPr>
              <a:t>B</a:t>
            </a:r>
            <a:r>
              <a:rPr lang="es-CL" dirty="0" err="1">
                <a:solidFill>
                  <a:srgbClr val="FFFF00"/>
                </a:solidFill>
              </a:rPr>
              <a:t>ermudas</a:t>
            </a:r>
            <a:r>
              <a:rPr lang="es-CL" dirty="0">
                <a:solidFill>
                  <a:srgbClr val="FFFF00"/>
                </a:solidFill>
              </a:rPr>
              <a:t>/Irlanda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FBC477A6-7A60-4AEF-BF66-89C019E0E9FA}"/>
              </a:ext>
            </a:extLst>
          </p:cNvPr>
          <p:cNvCxnSpPr/>
          <p:nvPr/>
        </p:nvCxnSpPr>
        <p:spPr>
          <a:xfrm>
            <a:off x="1296462" y="1880439"/>
            <a:ext cx="6480720" cy="0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9C297A53-EFB4-4723-8354-5F934BB22031}"/>
              </a:ext>
            </a:extLst>
          </p:cNvPr>
          <p:cNvSpPr/>
          <p:nvPr/>
        </p:nvSpPr>
        <p:spPr>
          <a:xfrm>
            <a:off x="3781627" y="4305929"/>
            <a:ext cx="902500" cy="352276"/>
          </a:xfrm>
          <a:prstGeom prst="rect">
            <a:avLst/>
          </a:prstGeom>
          <a:solidFill>
            <a:schemeClr val="bg1"/>
          </a:solidFill>
          <a:ln w="952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8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Google </a:t>
            </a:r>
            <a:r>
              <a:rPr lang="es-CL" sz="800" dirty="0" err="1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Ireland</a:t>
            </a:r>
            <a:r>
              <a:rPr lang="es-CL" sz="8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L" sz="800" dirty="0" err="1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Limited</a:t>
            </a:r>
            <a:endParaRPr lang="es-CL" sz="800" dirty="0">
              <a:solidFill>
                <a:schemeClr val="tx1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 useBgFill="1">
        <p:nvSpPr>
          <p:cNvPr id="63" name="Rectangle 62">
            <a:extLst>
              <a:ext uri="{FF2B5EF4-FFF2-40B4-BE49-F238E27FC236}">
                <a16:creationId xmlns:a16="http://schemas.microsoft.com/office/drawing/2014/main" id="{E50DEDFD-43AA-410B-9088-68F6C29B227C}"/>
              </a:ext>
            </a:extLst>
          </p:cNvPr>
          <p:cNvSpPr/>
          <p:nvPr/>
        </p:nvSpPr>
        <p:spPr>
          <a:xfrm>
            <a:off x="2483768" y="5308972"/>
            <a:ext cx="902500" cy="352276"/>
          </a:xfrm>
          <a:prstGeom prst="rect">
            <a:avLst/>
          </a:prstGeom>
          <a:solidFill>
            <a:schemeClr val="bg1"/>
          </a:solidFill>
          <a:ln w="952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8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Europa</a:t>
            </a:r>
          </a:p>
        </p:txBody>
      </p:sp>
      <p:sp useBgFill="1">
        <p:nvSpPr>
          <p:cNvPr id="64" name="Rectangle 63">
            <a:extLst>
              <a:ext uri="{FF2B5EF4-FFF2-40B4-BE49-F238E27FC236}">
                <a16:creationId xmlns:a16="http://schemas.microsoft.com/office/drawing/2014/main" id="{0F3C8C5B-B0DF-4730-BB98-11215CCADADD}"/>
              </a:ext>
            </a:extLst>
          </p:cNvPr>
          <p:cNvSpPr/>
          <p:nvPr/>
        </p:nvSpPr>
        <p:spPr>
          <a:xfrm>
            <a:off x="3779912" y="5301208"/>
            <a:ext cx="902500" cy="352276"/>
          </a:xfrm>
          <a:prstGeom prst="rect">
            <a:avLst/>
          </a:prstGeom>
          <a:solidFill>
            <a:schemeClr val="bg1"/>
          </a:solidFill>
          <a:ln w="952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8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Medio Oriente</a:t>
            </a:r>
          </a:p>
        </p:txBody>
      </p:sp>
      <p:sp useBgFill="1">
        <p:nvSpPr>
          <p:cNvPr id="65" name="Rectangle 64">
            <a:extLst>
              <a:ext uri="{FF2B5EF4-FFF2-40B4-BE49-F238E27FC236}">
                <a16:creationId xmlns:a16="http://schemas.microsoft.com/office/drawing/2014/main" id="{DD55A0B1-DA8B-4E4C-99AE-3A33B47ECAEA}"/>
              </a:ext>
            </a:extLst>
          </p:cNvPr>
          <p:cNvSpPr/>
          <p:nvPr/>
        </p:nvSpPr>
        <p:spPr>
          <a:xfrm>
            <a:off x="5220072" y="5308972"/>
            <a:ext cx="902500" cy="352276"/>
          </a:xfrm>
          <a:prstGeom prst="rect">
            <a:avLst/>
          </a:prstGeom>
          <a:solidFill>
            <a:schemeClr val="bg1"/>
          </a:solidFill>
          <a:ln w="952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8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África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72D398B0-25D9-4843-A139-D10FAD8E4CE8}"/>
              </a:ext>
            </a:extLst>
          </p:cNvPr>
          <p:cNvCxnSpPr>
            <a:stCxn id="62" idx="2"/>
            <a:endCxn id="63" idx="0"/>
          </p:cNvCxnSpPr>
          <p:nvPr/>
        </p:nvCxnSpPr>
        <p:spPr>
          <a:xfrm flipH="1">
            <a:off x="2935018" y="4658205"/>
            <a:ext cx="1297859" cy="650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7F72E931-CD9C-4B41-A8D0-81B5D7FEE7E3}"/>
              </a:ext>
            </a:extLst>
          </p:cNvPr>
          <p:cNvCxnSpPr>
            <a:cxnSpLocks/>
            <a:stCxn id="62" idx="2"/>
            <a:endCxn id="64" idx="0"/>
          </p:cNvCxnSpPr>
          <p:nvPr/>
        </p:nvCxnSpPr>
        <p:spPr>
          <a:xfrm flipH="1">
            <a:off x="4231162" y="4658205"/>
            <a:ext cx="1715" cy="6430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75E2750D-6BAA-4890-8DE5-D8139BEA1624}"/>
              </a:ext>
            </a:extLst>
          </p:cNvPr>
          <p:cNvCxnSpPr>
            <a:cxnSpLocks/>
            <a:stCxn id="62" idx="2"/>
            <a:endCxn id="65" idx="0"/>
          </p:cNvCxnSpPr>
          <p:nvPr/>
        </p:nvCxnSpPr>
        <p:spPr>
          <a:xfrm>
            <a:off x="4232877" y="4658205"/>
            <a:ext cx="1438445" cy="650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or: Curved 74">
            <a:extLst>
              <a:ext uri="{FF2B5EF4-FFF2-40B4-BE49-F238E27FC236}">
                <a16:creationId xmlns:a16="http://schemas.microsoft.com/office/drawing/2014/main" id="{1E52C60B-D326-4552-870E-64AC9C1833E2}"/>
              </a:ext>
            </a:extLst>
          </p:cNvPr>
          <p:cNvCxnSpPr>
            <a:stCxn id="11" idx="1"/>
            <a:endCxn id="62" idx="1"/>
          </p:cNvCxnSpPr>
          <p:nvPr/>
        </p:nvCxnSpPr>
        <p:spPr>
          <a:xfrm rot="10800000" flipH="1" flipV="1">
            <a:off x="3779595" y="3377603"/>
            <a:ext cx="2031" cy="1104464"/>
          </a:xfrm>
          <a:prstGeom prst="curvedConnector3">
            <a:avLst>
              <a:gd name="adj1" fmla="val -1125553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AC05995A-43C0-44ED-86DE-49A17EFC9847}"/>
              </a:ext>
            </a:extLst>
          </p:cNvPr>
          <p:cNvSpPr txBox="1"/>
          <p:nvPr/>
        </p:nvSpPr>
        <p:spPr>
          <a:xfrm>
            <a:off x="2827705" y="3967104"/>
            <a:ext cx="936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Sub </a:t>
            </a:r>
            <a:r>
              <a:rPr lang="en-US" sz="1000" dirty="0" err="1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licencia</a:t>
            </a:r>
            <a:endParaRPr lang="es-CL" sz="1000" dirty="0">
              <a:solidFill>
                <a:srgbClr val="FFFF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77" name="Connector: Curved 76">
            <a:extLst>
              <a:ext uri="{FF2B5EF4-FFF2-40B4-BE49-F238E27FC236}">
                <a16:creationId xmlns:a16="http://schemas.microsoft.com/office/drawing/2014/main" id="{F7EBCD4B-863E-4926-8508-BC427AD9748E}"/>
              </a:ext>
            </a:extLst>
          </p:cNvPr>
          <p:cNvCxnSpPr>
            <a:cxnSpLocks/>
            <a:stCxn id="62" idx="3"/>
            <a:endCxn id="11" idx="3"/>
          </p:cNvCxnSpPr>
          <p:nvPr/>
        </p:nvCxnSpPr>
        <p:spPr>
          <a:xfrm flipH="1" flipV="1">
            <a:off x="4682096" y="3377603"/>
            <a:ext cx="2031" cy="1104464"/>
          </a:xfrm>
          <a:prstGeom prst="curvedConnector3">
            <a:avLst>
              <a:gd name="adj1" fmla="val -1125553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C82140A9-2636-44C7-B667-5F41201E8A0A}"/>
              </a:ext>
            </a:extLst>
          </p:cNvPr>
          <p:cNvSpPr txBox="1"/>
          <p:nvPr/>
        </p:nvSpPr>
        <p:spPr>
          <a:xfrm>
            <a:off x="4874828" y="3900646"/>
            <a:ext cx="9361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Pago por </a:t>
            </a:r>
            <a:r>
              <a:rPr lang="en-US" sz="1000" dirty="0" err="1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regalías</a:t>
            </a:r>
            <a:r>
              <a:rPr lang="en-US" sz="1000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(No hay </a:t>
            </a:r>
            <a:r>
              <a:rPr lang="en-US" sz="1000" dirty="0" err="1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impuesto</a:t>
            </a:r>
            <a:r>
              <a:rPr lang="en-US" sz="1000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de </a:t>
            </a:r>
            <a:r>
              <a:rPr lang="en-US" sz="1000" dirty="0" err="1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retención</a:t>
            </a:r>
            <a:r>
              <a:rPr lang="en-US" sz="1000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s-CL" sz="1000" dirty="0">
              <a:solidFill>
                <a:srgbClr val="FFFF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81" name="Connector: Curved 80">
            <a:extLst>
              <a:ext uri="{FF2B5EF4-FFF2-40B4-BE49-F238E27FC236}">
                <a16:creationId xmlns:a16="http://schemas.microsoft.com/office/drawing/2014/main" id="{EA4AF31F-F38E-40FF-B6BC-62ED63941807}"/>
              </a:ext>
            </a:extLst>
          </p:cNvPr>
          <p:cNvCxnSpPr>
            <a:cxnSpLocks/>
            <a:stCxn id="11" idx="3"/>
            <a:endCxn id="7" idx="3"/>
          </p:cNvCxnSpPr>
          <p:nvPr/>
        </p:nvCxnSpPr>
        <p:spPr>
          <a:xfrm flipV="1">
            <a:off x="4682096" y="2238407"/>
            <a:ext cx="12700" cy="1139196"/>
          </a:xfrm>
          <a:prstGeom prst="curvedConnector3">
            <a:avLst>
              <a:gd name="adj1" fmla="val 180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or: Curved 84">
            <a:extLst>
              <a:ext uri="{FF2B5EF4-FFF2-40B4-BE49-F238E27FC236}">
                <a16:creationId xmlns:a16="http://schemas.microsoft.com/office/drawing/2014/main" id="{3967D97C-F999-4031-8C6D-5424C43E39D3}"/>
              </a:ext>
            </a:extLst>
          </p:cNvPr>
          <p:cNvCxnSpPr>
            <a:cxnSpLocks/>
            <a:stCxn id="7" idx="1"/>
            <a:endCxn id="11" idx="1"/>
          </p:cNvCxnSpPr>
          <p:nvPr/>
        </p:nvCxnSpPr>
        <p:spPr>
          <a:xfrm rot="10800000" flipV="1">
            <a:off x="3779596" y="2238407"/>
            <a:ext cx="12700" cy="1139196"/>
          </a:xfrm>
          <a:prstGeom prst="curvedConnector3">
            <a:avLst>
              <a:gd name="adj1" fmla="val 180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E434E03A-9FEC-48F4-B667-37926BD37FB0}"/>
              </a:ext>
            </a:extLst>
          </p:cNvPr>
          <p:cNvSpPr txBox="1"/>
          <p:nvPr/>
        </p:nvSpPr>
        <p:spPr>
          <a:xfrm>
            <a:off x="2975425" y="2707496"/>
            <a:ext cx="936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Licencia</a:t>
            </a:r>
            <a:endParaRPr lang="es-CL" sz="1000" dirty="0">
              <a:solidFill>
                <a:srgbClr val="FFFF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B3639AD1-3B94-439F-9961-9BB6C7838B7F}"/>
              </a:ext>
            </a:extLst>
          </p:cNvPr>
          <p:cNvSpPr txBox="1"/>
          <p:nvPr/>
        </p:nvSpPr>
        <p:spPr>
          <a:xfrm>
            <a:off x="4874828" y="2679577"/>
            <a:ext cx="9361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Pago por </a:t>
            </a:r>
            <a:r>
              <a:rPr lang="en-US" sz="1000" dirty="0" err="1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regalías</a:t>
            </a:r>
            <a:r>
              <a:rPr lang="en-US" sz="1000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(No hay </a:t>
            </a:r>
            <a:r>
              <a:rPr lang="en-US" sz="1000" dirty="0" err="1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impuesto</a:t>
            </a:r>
            <a:r>
              <a:rPr lang="en-US" sz="1000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de </a:t>
            </a:r>
            <a:r>
              <a:rPr lang="en-US" sz="1000" dirty="0" err="1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retención</a:t>
            </a:r>
            <a:r>
              <a:rPr lang="en-US" sz="1000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s-CL" sz="1000" dirty="0">
              <a:solidFill>
                <a:srgbClr val="FFFF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90" name="Connector: Curved 89">
            <a:extLst>
              <a:ext uri="{FF2B5EF4-FFF2-40B4-BE49-F238E27FC236}">
                <a16:creationId xmlns:a16="http://schemas.microsoft.com/office/drawing/2014/main" id="{12993896-6854-449B-91C5-F501DDE7DA4E}"/>
              </a:ext>
            </a:extLst>
          </p:cNvPr>
          <p:cNvCxnSpPr>
            <a:cxnSpLocks/>
            <a:stCxn id="6" idx="3"/>
            <a:endCxn id="7" idx="3"/>
          </p:cNvCxnSpPr>
          <p:nvPr/>
        </p:nvCxnSpPr>
        <p:spPr>
          <a:xfrm>
            <a:off x="4682096" y="1588914"/>
            <a:ext cx="12700" cy="649493"/>
          </a:xfrm>
          <a:prstGeom prst="curvedConnector3">
            <a:avLst>
              <a:gd name="adj1" fmla="val 180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18C06B6D-9BA1-41E5-9B37-93ACE87D77EA}"/>
              </a:ext>
            </a:extLst>
          </p:cNvPr>
          <p:cNvSpPr txBox="1"/>
          <p:nvPr/>
        </p:nvSpPr>
        <p:spPr>
          <a:xfrm>
            <a:off x="4865437" y="1672811"/>
            <a:ext cx="9361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Traspaso</a:t>
            </a:r>
            <a:r>
              <a:rPr lang="en-US" sz="1000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de derechos de </a:t>
            </a:r>
            <a:r>
              <a:rPr lang="en-US" sz="1000" dirty="0" err="1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explotación</a:t>
            </a:r>
            <a:r>
              <a:rPr lang="en-US" sz="1000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(APA)</a:t>
            </a:r>
            <a:endParaRPr lang="es-CL" sz="1000" dirty="0">
              <a:solidFill>
                <a:srgbClr val="FFFF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95" name="Connector: Curved 94">
            <a:extLst>
              <a:ext uri="{FF2B5EF4-FFF2-40B4-BE49-F238E27FC236}">
                <a16:creationId xmlns:a16="http://schemas.microsoft.com/office/drawing/2014/main" id="{4950C816-31ED-4521-A83C-5C45FCB6A8C2}"/>
              </a:ext>
            </a:extLst>
          </p:cNvPr>
          <p:cNvCxnSpPr>
            <a:cxnSpLocks/>
            <a:stCxn id="6" idx="1"/>
            <a:endCxn id="7" idx="1"/>
          </p:cNvCxnSpPr>
          <p:nvPr/>
        </p:nvCxnSpPr>
        <p:spPr>
          <a:xfrm rot="10800000" flipV="1">
            <a:off x="3779596" y="1588913"/>
            <a:ext cx="12700" cy="649493"/>
          </a:xfrm>
          <a:prstGeom prst="curvedConnector3">
            <a:avLst>
              <a:gd name="adj1" fmla="val 180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27AFDA8B-07DB-40A4-BC24-43F7F785CEE8}"/>
              </a:ext>
            </a:extLst>
          </p:cNvPr>
          <p:cNvSpPr txBox="1"/>
          <p:nvPr/>
        </p:nvSpPr>
        <p:spPr>
          <a:xfrm>
            <a:off x="3021073" y="1862305"/>
            <a:ext cx="936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Capital</a:t>
            </a:r>
            <a:endParaRPr lang="es-CL" sz="1000" dirty="0">
              <a:solidFill>
                <a:srgbClr val="FFFF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4A15DB4B-D053-4FEF-9A89-D50F0812C494}"/>
              </a:ext>
            </a:extLst>
          </p:cNvPr>
          <p:cNvSpPr txBox="1"/>
          <p:nvPr/>
        </p:nvSpPr>
        <p:spPr>
          <a:xfrm>
            <a:off x="3159655" y="4840311"/>
            <a:ext cx="2722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$</a:t>
            </a:r>
            <a:endParaRPr lang="es-CL" sz="1000" dirty="0">
              <a:solidFill>
                <a:srgbClr val="FFFF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C0F149F7-2C1A-44EF-8C95-60C136242F01}"/>
              </a:ext>
            </a:extLst>
          </p:cNvPr>
          <p:cNvSpPr txBox="1"/>
          <p:nvPr/>
        </p:nvSpPr>
        <p:spPr>
          <a:xfrm>
            <a:off x="3985103" y="4856595"/>
            <a:ext cx="2722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$</a:t>
            </a:r>
            <a:endParaRPr lang="es-CL" sz="1000" dirty="0">
              <a:solidFill>
                <a:srgbClr val="FFFF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D5F73F3-80A2-4070-89CE-641E1E196E66}"/>
              </a:ext>
            </a:extLst>
          </p:cNvPr>
          <p:cNvSpPr txBox="1"/>
          <p:nvPr/>
        </p:nvSpPr>
        <p:spPr>
          <a:xfrm>
            <a:off x="5033248" y="4851572"/>
            <a:ext cx="2722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$</a:t>
            </a:r>
            <a:endParaRPr lang="es-CL" sz="1000" dirty="0">
              <a:solidFill>
                <a:srgbClr val="FFFF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870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7C1EA5A3-3CB6-4CF1-837C-3CA30E61BF9F}"/>
              </a:ext>
            </a:extLst>
          </p:cNvPr>
          <p:cNvSpPr/>
          <p:nvPr/>
        </p:nvSpPr>
        <p:spPr>
          <a:xfrm>
            <a:off x="3779596" y="1412776"/>
            <a:ext cx="902500" cy="352276"/>
          </a:xfrm>
          <a:prstGeom prst="rect">
            <a:avLst/>
          </a:prstGeom>
          <a:solidFill>
            <a:schemeClr val="bg1"/>
          </a:solidFill>
          <a:ln w="952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8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Starbucks Corp.</a:t>
            </a:r>
          </a:p>
          <a:p>
            <a:pPr algn="ctr"/>
            <a:r>
              <a:rPr lang="es-CL" sz="8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(EUA)</a:t>
            </a:r>
          </a:p>
        </p:txBody>
      </p:sp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3C10B748-0CF5-4C03-B55C-608B28C3B89C}"/>
              </a:ext>
            </a:extLst>
          </p:cNvPr>
          <p:cNvSpPr/>
          <p:nvPr/>
        </p:nvSpPr>
        <p:spPr>
          <a:xfrm>
            <a:off x="3779596" y="2062269"/>
            <a:ext cx="902500" cy="352276"/>
          </a:xfrm>
          <a:prstGeom prst="rect">
            <a:avLst/>
          </a:prstGeom>
          <a:solidFill>
            <a:schemeClr val="bg1"/>
          </a:solidFill>
          <a:ln w="952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8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SCI Inc.</a:t>
            </a:r>
          </a:p>
          <a:p>
            <a:pPr algn="ctr"/>
            <a:r>
              <a:rPr lang="es-CL" sz="8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(EUA)</a:t>
            </a:r>
          </a:p>
        </p:txBody>
      </p:sp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CB9EBB6-49B0-4E70-95D6-1AEDB657F67C}"/>
              </a:ext>
            </a:extLst>
          </p:cNvPr>
          <p:cNvSpPr/>
          <p:nvPr/>
        </p:nvSpPr>
        <p:spPr>
          <a:xfrm>
            <a:off x="5976982" y="2062269"/>
            <a:ext cx="902500" cy="352276"/>
          </a:xfrm>
          <a:prstGeom prst="rect">
            <a:avLst/>
          </a:prstGeom>
          <a:solidFill>
            <a:schemeClr val="bg1"/>
          </a:solidFill>
          <a:ln w="952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8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SCI UK </a:t>
            </a:r>
            <a:r>
              <a:rPr lang="es-CL" sz="800" dirty="0" err="1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Inc</a:t>
            </a:r>
            <a:endParaRPr lang="es-CL" sz="800" dirty="0">
              <a:solidFill>
                <a:schemeClr val="tx1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s-CL" sz="8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(EUA)</a:t>
            </a:r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A352202-65C0-4CC7-B793-65E085E7C35D}"/>
              </a:ext>
            </a:extLst>
          </p:cNvPr>
          <p:cNvSpPr/>
          <p:nvPr/>
        </p:nvSpPr>
        <p:spPr>
          <a:xfrm>
            <a:off x="4536822" y="2603864"/>
            <a:ext cx="902500" cy="352276"/>
          </a:xfrm>
          <a:prstGeom prst="rect">
            <a:avLst/>
          </a:prstGeom>
          <a:solidFill>
            <a:schemeClr val="bg1"/>
          </a:solidFill>
          <a:ln w="952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8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SCIEII Inc.</a:t>
            </a:r>
          </a:p>
          <a:p>
            <a:pPr algn="ctr"/>
            <a:r>
              <a:rPr lang="es-CL" sz="8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(EUA)</a:t>
            </a: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6E126DD-68EF-44F2-BB6F-A06AF3D55622}"/>
              </a:ext>
            </a:extLst>
          </p:cNvPr>
          <p:cNvSpPr/>
          <p:nvPr/>
        </p:nvSpPr>
        <p:spPr>
          <a:xfrm>
            <a:off x="3024654" y="2603864"/>
            <a:ext cx="902500" cy="352276"/>
          </a:xfrm>
          <a:prstGeom prst="rect">
            <a:avLst/>
          </a:prstGeom>
          <a:solidFill>
            <a:schemeClr val="bg1"/>
          </a:solidFill>
          <a:ln w="952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8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SCIEI Inc.</a:t>
            </a:r>
          </a:p>
          <a:p>
            <a:pPr algn="ctr"/>
            <a:r>
              <a:rPr lang="es-CL" sz="8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(EUA)</a:t>
            </a: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9B054EA-44FD-47F7-BF9B-73E98AEA4CCD}"/>
              </a:ext>
            </a:extLst>
          </p:cNvPr>
          <p:cNvSpPr/>
          <p:nvPr/>
        </p:nvSpPr>
        <p:spPr>
          <a:xfrm>
            <a:off x="3779596" y="3201465"/>
            <a:ext cx="902500" cy="352276"/>
          </a:xfrm>
          <a:prstGeom prst="rect">
            <a:avLst/>
          </a:prstGeom>
          <a:solidFill>
            <a:schemeClr val="bg1"/>
          </a:solidFill>
          <a:ln w="952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8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CV 1</a:t>
            </a:r>
          </a:p>
          <a:p>
            <a:pPr algn="ctr"/>
            <a:r>
              <a:rPr lang="es-CL" sz="8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(NL)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1B4C44E-0B92-4EED-8FAA-C8415DCF3893}"/>
              </a:ext>
            </a:extLst>
          </p:cNvPr>
          <p:cNvCxnSpPr>
            <a:endCxn id="11" idx="2"/>
          </p:cNvCxnSpPr>
          <p:nvPr/>
        </p:nvCxnSpPr>
        <p:spPr>
          <a:xfrm>
            <a:off x="3779596" y="3193329"/>
            <a:ext cx="451250" cy="360412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BEDB84B-A014-49B7-BB51-453EE5A44EAF}"/>
              </a:ext>
            </a:extLst>
          </p:cNvPr>
          <p:cNvCxnSpPr>
            <a:stCxn id="11" idx="2"/>
          </p:cNvCxnSpPr>
          <p:nvPr/>
        </p:nvCxnSpPr>
        <p:spPr>
          <a:xfrm flipV="1">
            <a:off x="4230846" y="3201093"/>
            <a:ext cx="451250" cy="352648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FFE5C5D-C92B-4264-A0C8-9AEE40BD6D8A}"/>
              </a:ext>
            </a:extLst>
          </p:cNvPr>
          <p:cNvSpPr/>
          <p:nvPr/>
        </p:nvSpPr>
        <p:spPr>
          <a:xfrm>
            <a:off x="3779596" y="3813815"/>
            <a:ext cx="902500" cy="347145"/>
          </a:xfrm>
          <a:prstGeom prst="rect">
            <a:avLst/>
          </a:prstGeom>
          <a:solidFill>
            <a:schemeClr val="bg1"/>
          </a:solidFill>
          <a:ln w="952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8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CV 2</a:t>
            </a:r>
          </a:p>
          <a:p>
            <a:pPr algn="ctr"/>
            <a:r>
              <a:rPr lang="es-CL" sz="8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(NL)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D014FF1-086C-4A8A-9E8B-227FAE1E4287}"/>
              </a:ext>
            </a:extLst>
          </p:cNvPr>
          <p:cNvCxnSpPr>
            <a:endCxn id="14" idx="2"/>
          </p:cNvCxnSpPr>
          <p:nvPr/>
        </p:nvCxnSpPr>
        <p:spPr>
          <a:xfrm>
            <a:off x="3784788" y="3818172"/>
            <a:ext cx="446058" cy="342788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0D4C84C-702B-46FB-9B94-F686DBC515CA}"/>
              </a:ext>
            </a:extLst>
          </p:cNvPr>
          <p:cNvCxnSpPr>
            <a:stCxn id="14" idx="2"/>
          </p:cNvCxnSpPr>
          <p:nvPr/>
        </p:nvCxnSpPr>
        <p:spPr>
          <a:xfrm flipV="1">
            <a:off x="4230846" y="3808686"/>
            <a:ext cx="451250" cy="352274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B6E37E65-26A4-454E-A7CA-03A6DFF7B6B3}"/>
              </a:ext>
            </a:extLst>
          </p:cNvPr>
          <p:cNvSpPr/>
          <p:nvPr/>
        </p:nvSpPr>
        <p:spPr>
          <a:xfrm>
            <a:off x="3780211" y="4450096"/>
            <a:ext cx="902500" cy="352276"/>
          </a:xfrm>
          <a:prstGeom prst="rect">
            <a:avLst/>
          </a:prstGeom>
          <a:solidFill>
            <a:schemeClr val="bg1"/>
          </a:solidFill>
          <a:ln w="952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800" dirty="0" err="1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Alki</a:t>
            </a:r>
            <a:r>
              <a:rPr lang="es-CL" sz="8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LP</a:t>
            </a:r>
          </a:p>
          <a:p>
            <a:pPr algn="ctr"/>
            <a:r>
              <a:rPr lang="es-CL" sz="8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(UK)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D0A99C7-F01A-4696-99B1-226D9EE37899}"/>
              </a:ext>
            </a:extLst>
          </p:cNvPr>
          <p:cNvCxnSpPr>
            <a:endCxn id="17" idx="2"/>
          </p:cNvCxnSpPr>
          <p:nvPr/>
        </p:nvCxnSpPr>
        <p:spPr>
          <a:xfrm>
            <a:off x="3780211" y="4441960"/>
            <a:ext cx="451250" cy="360412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064B425-016A-48C0-969C-720E9D426535}"/>
              </a:ext>
            </a:extLst>
          </p:cNvPr>
          <p:cNvCxnSpPr>
            <a:stCxn id="17" idx="2"/>
          </p:cNvCxnSpPr>
          <p:nvPr/>
        </p:nvCxnSpPr>
        <p:spPr>
          <a:xfrm flipV="1">
            <a:off x="4231461" y="4458232"/>
            <a:ext cx="451250" cy="34414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F8439799-FDC2-469A-B447-A220A69CE068}"/>
              </a:ext>
            </a:extLst>
          </p:cNvPr>
          <p:cNvSpPr/>
          <p:nvPr/>
        </p:nvSpPr>
        <p:spPr>
          <a:xfrm>
            <a:off x="3361988" y="5133018"/>
            <a:ext cx="1730632" cy="352276"/>
          </a:xfrm>
          <a:prstGeom prst="rect">
            <a:avLst/>
          </a:prstGeom>
          <a:solidFill>
            <a:schemeClr val="bg1"/>
          </a:solidFill>
          <a:ln w="952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8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Starbucks </a:t>
            </a:r>
            <a:r>
              <a:rPr lang="es-CL" sz="800" dirty="0" err="1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Coffee</a:t>
            </a:r>
            <a:r>
              <a:rPr lang="es-CL" sz="8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EMEA BV</a:t>
            </a:r>
          </a:p>
          <a:p>
            <a:pPr algn="ctr"/>
            <a:r>
              <a:rPr lang="es-CL" sz="8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(NL)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CF7D00B-CDE2-4FCC-BEAA-81F408BAAB51}"/>
              </a:ext>
            </a:extLst>
          </p:cNvPr>
          <p:cNvSpPr/>
          <p:nvPr/>
        </p:nvSpPr>
        <p:spPr>
          <a:xfrm>
            <a:off x="3373953" y="5816034"/>
            <a:ext cx="1718667" cy="352276"/>
          </a:xfrm>
          <a:prstGeom prst="rect">
            <a:avLst/>
          </a:prstGeom>
          <a:solidFill>
            <a:schemeClr val="bg1"/>
          </a:solidFill>
          <a:ln w="952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8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Starbucks </a:t>
            </a:r>
            <a:r>
              <a:rPr lang="es-CL" sz="800" dirty="0" err="1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Manufacturing</a:t>
            </a:r>
            <a:r>
              <a:rPr lang="es-CL" sz="8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EMEA BV</a:t>
            </a:r>
          </a:p>
          <a:p>
            <a:pPr algn="ctr"/>
            <a:r>
              <a:rPr lang="es-CL" sz="8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s-CL" sz="800" dirty="0">
                <a:solidFill>
                  <a:schemeClr val="tx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NL</a:t>
            </a:r>
            <a:r>
              <a:rPr lang="es-CL" sz="8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FC8FFCC-FBD1-47E1-81B4-0C21D58B40D2}"/>
              </a:ext>
            </a:extLst>
          </p:cNvPr>
          <p:cNvCxnSpPr/>
          <p:nvPr/>
        </p:nvCxnSpPr>
        <p:spPr>
          <a:xfrm>
            <a:off x="1178671" y="3094250"/>
            <a:ext cx="6480720" cy="0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9549ED0-3B48-41C5-878C-2D7A25D88E54}"/>
              </a:ext>
            </a:extLst>
          </p:cNvPr>
          <p:cNvCxnSpPr/>
          <p:nvPr/>
        </p:nvCxnSpPr>
        <p:spPr>
          <a:xfrm>
            <a:off x="1259632" y="4304203"/>
            <a:ext cx="6480720" cy="0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0AA3C42-D2B1-407D-915B-4D874CDB8622}"/>
              </a:ext>
            </a:extLst>
          </p:cNvPr>
          <p:cNvCxnSpPr/>
          <p:nvPr/>
        </p:nvCxnSpPr>
        <p:spPr>
          <a:xfrm>
            <a:off x="1259632" y="4952275"/>
            <a:ext cx="6480720" cy="0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A8726040-31BC-44FA-AB8F-2E720DC2E452}"/>
              </a:ext>
            </a:extLst>
          </p:cNvPr>
          <p:cNvSpPr txBox="1"/>
          <p:nvPr/>
        </p:nvSpPr>
        <p:spPr>
          <a:xfrm>
            <a:off x="1187624" y="1681718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000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EUA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6ED56AF-CB3E-43D0-A360-3994EE629729}"/>
              </a:ext>
            </a:extLst>
          </p:cNvPr>
          <p:cNvSpPr txBox="1"/>
          <p:nvPr/>
        </p:nvSpPr>
        <p:spPr>
          <a:xfrm>
            <a:off x="1187624" y="3091681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L"/>
            </a:defPPr>
            <a:lvl1pPr>
              <a:defRPr sz="1000"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s-CL" dirty="0">
                <a:solidFill>
                  <a:srgbClr val="FFFF00"/>
                </a:solidFill>
              </a:rPr>
              <a:t>Holanda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DECB98B-B4BF-4C56-BBC0-A9CD504DAA44}"/>
              </a:ext>
            </a:extLst>
          </p:cNvPr>
          <p:cNvSpPr txBox="1"/>
          <p:nvPr/>
        </p:nvSpPr>
        <p:spPr>
          <a:xfrm>
            <a:off x="1190850" y="4963889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L"/>
            </a:defPPr>
            <a:lvl1pPr>
              <a:defRPr sz="1000"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s-CL" dirty="0">
                <a:solidFill>
                  <a:srgbClr val="FFFF00"/>
                </a:solidFill>
              </a:rPr>
              <a:t>Holanda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A674E3F-9CB6-491F-B33A-E412DBDFD7C9}"/>
              </a:ext>
            </a:extLst>
          </p:cNvPr>
          <p:cNvSpPr txBox="1"/>
          <p:nvPr/>
        </p:nvSpPr>
        <p:spPr>
          <a:xfrm>
            <a:off x="1190850" y="4315817"/>
            <a:ext cx="936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000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Reino Unido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4797A5C-CD12-4254-974E-911F0C4EC766}"/>
              </a:ext>
            </a:extLst>
          </p:cNvPr>
          <p:cNvCxnSpPr>
            <a:stCxn id="6" idx="2"/>
            <a:endCxn id="7" idx="0"/>
          </p:cNvCxnSpPr>
          <p:nvPr/>
        </p:nvCxnSpPr>
        <p:spPr>
          <a:xfrm>
            <a:off x="4230846" y="1765052"/>
            <a:ext cx="0" cy="297217"/>
          </a:xfrm>
          <a:prstGeom prst="straightConnector1">
            <a:avLst/>
          </a:prstGeom>
          <a:ln w="6350"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E87B498-FE6C-4D02-8127-434EFD04AC8B}"/>
              </a:ext>
            </a:extLst>
          </p:cNvPr>
          <p:cNvCxnSpPr/>
          <p:nvPr/>
        </p:nvCxnSpPr>
        <p:spPr>
          <a:xfrm>
            <a:off x="4230846" y="1897742"/>
            <a:ext cx="2197386" cy="15918"/>
          </a:xfrm>
          <a:prstGeom prst="line">
            <a:avLst/>
          </a:prstGeom>
          <a:ln w="63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A240ADB-D5E2-4604-8F8B-AF5E6D14D21B}"/>
              </a:ext>
            </a:extLst>
          </p:cNvPr>
          <p:cNvCxnSpPr>
            <a:endCxn id="8" idx="0"/>
          </p:cNvCxnSpPr>
          <p:nvPr/>
        </p:nvCxnSpPr>
        <p:spPr>
          <a:xfrm>
            <a:off x="6428232" y="1913660"/>
            <a:ext cx="0" cy="148609"/>
          </a:xfrm>
          <a:prstGeom prst="straightConnector1">
            <a:avLst/>
          </a:prstGeom>
          <a:ln w="6350"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BE0E998-CDAD-4005-BD80-8376C04EED30}"/>
              </a:ext>
            </a:extLst>
          </p:cNvPr>
          <p:cNvCxnSpPr>
            <a:stCxn id="8" idx="2"/>
          </p:cNvCxnSpPr>
          <p:nvPr/>
        </p:nvCxnSpPr>
        <p:spPr>
          <a:xfrm>
            <a:off x="6428232" y="2414545"/>
            <a:ext cx="0" cy="2215757"/>
          </a:xfrm>
          <a:prstGeom prst="line">
            <a:avLst/>
          </a:prstGeom>
          <a:ln w="63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6B07A20D-8774-46F8-AA12-38B15F115483}"/>
              </a:ext>
            </a:extLst>
          </p:cNvPr>
          <p:cNvCxnSpPr>
            <a:endCxn id="17" idx="3"/>
          </p:cNvCxnSpPr>
          <p:nvPr/>
        </p:nvCxnSpPr>
        <p:spPr>
          <a:xfrm flipH="1" flipV="1">
            <a:off x="4682711" y="4626234"/>
            <a:ext cx="1745521" cy="4068"/>
          </a:xfrm>
          <a:prstGeom prst="straightConnector1">
            <a:avLst/>
          </a:prstGeom>
          <a:ln w="6350"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F6DB1AA-CEB5-4171-AE22-8A66DD1E93C0}"/>
              </a:ext>
            </a:extLst>
          </p:cNvPr>
          <p:cNvCxnSpPr>
            <a:stCxn id="7" idx="2"/>
            <a:endCxn id="11" idx="0"/>
          </p:cNvCxnSpPr>
          <p:nvPr/>
        </p:nvCxnSpPr>
        <p:spPr>
          <a:xfrm>
            <a:off x="4230846" y="2414545"/>
            <a:ext cx="0" cy="786920"/>
          </a:xfrm>
          <a:prstGeom prst="straightConnector1">
            <a:avLst/>
          </a:prstGeom>
          <a:ln w="6350"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5E7B3ACD-77E9-4AAD-83CE-8768C80A1D19}"/>
              </a:ext>
            </a:extLst>
          </p:cNvPr>
          <p:cNvCxnSpPr>
            <a:stCxn id="7" idx="2"/>
            <a:endCxn id="10" idx="0"/>
          </p:cNvCxnSpPr>
          <p:nvPr/>
        </p:nvCxnSpPr>
        <p:spPr>
          <a:xfrm flipH="1">
            <a:off x="3475904" y="2414545"/>
            <a:ext cx="754942" cy="189319"/>
          </a:xfrm>
          <a:prstGeom prst="straightConnector1">
            <a:avLst/>
          </a:prstGeom>
          <a:ln w="6350"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F5078E5-0170-4373-BBBB-3BA7AEB7C9C4}"/>
              </a:ext>
            </a:extLst>
          </p:cNvPr>
          <p:cNvCxnSpPr>
            <a:stCxn id="7" idx="2"/>
            <a:endCxn id="9" idx="0"/>
          </p:cNvCxnSpPr>
          <p:nvPr/>
        </p:nvCxnSpPr>
        <p:spPr>
          <a:xfrm>
            <a:off x="4230846" y="2414545"/>
            <a:ext cx="757226" cy="189319"/>
          </a:xfrm>
          <a:prstGeom prst="straightConnector1">
            <a:avLst/>
          </a:prstGeom>
          <a:ln w="6350"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FEE151F-8A2B-4E41-99AF-D4D4B56D4518}"/>
              </a:ext>
            </a:extLst>
          </p:cNvPr>
          <p:cNvCxnSpPr/>
          <p:nvPr/>
        </p:nvCxnSpPr>
        <p:spPr>
          <a:xfrm flipH="1">
            <a:off x="3495106" y="2956140"/>
            <a:ext cx="10385" cy="1024615"/>
          </a:xfrm>
          <a:prstGeom prst="line">
            <a:avLst/>
          </a:prstGeom>
          <a:ln w="63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1E68295-2609-4026-9EC0-CB6940F16567}"/>
              </a:ext>
            </a:extLst>
          </p:cNvPr>
          <p:cNvCxnSpPr>
            <a:endCxn id="14" idx="1"/>
          </p:cNvCxnSpPr>
          <p:nvPr/>
        </p:nvCxnSpPr>
        <p:spPr>
          <a:xfrm>
            <a:off x="3495106" y="3980755"/>
            <a:ext cx="284490" cy="6633"/>
          </a:xfrm>
          <a:prstGeom prst="straightConnector1">
            <a:avLst/>
          </a:prstGeom>
          <a:ln w="6350"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10BCC9A-0BD3-4E42-A155-C0B517FF2C3A}"/>
              </a:ext>
            </a:extLst>
          </p:cNvPr>
          <p:cNvCxnSpPr/>
          <p:nvPr/>
        </p:nvCxnSpPr>
        <p:spPr>
          <a:xfrm>
            <a:off x="4988072" y="2960208"/>
            <a:ext cx="0" cy="1024615"/>
          </a:xfrm>
          <a:prstGeom prst="line">
            <a:avLst/>
          </a:prstGeom>
          <a:ln w="63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9121E4A-5184-4B50-9925-A86EB52FFD8C}"/>
              </a:ext>
            </a:extLst>
          </p:cNvPr>
          <p:cNvCxnSpPr/>
          <p:nvPr/>
        </p:nvCxnSpPr>
        <p:spPr>
          <a:xfrm flipH="1" flipV="1">
            <a:off x="4678575" y="3983234"/>
            <a:ext cx="309497" cy="1589"/>
          </a:xfrm>
          <a:prstGeom prst="straightConnector1">
            <a:avLst/>
          </a:prstGeom>
          <a:ln w="6350"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7F99996-D6C2-4EE4-8C4A-78EE153155D8}"/>
              </a:ext>
            </a:extLst>
          </p:cNvPr>
          <p:cNvCxnSpPr/>
          <p:nvPr/>
        </p:nvCxnSpPr>
        <p:spPr>
          <a:xfrm flipH="1" flipV="1">
            <a:off x="4681745" y="3410196"/>
            <a:ext cx="309497" cy="1589"/>
          </a:xfrm>
          <a:prstGeom prst="straightConnector1">
            <a:avLst/>
          </a:prstGeom>
          <a:ln w="6350"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6E334FFE-0787-4927-A208-FFF325D41142}"/>
              </a:ext>
            </a:extLst>
          </p:cNvPr>
          <p:cNvCxnSpPr/>
          <p:nvPr/>
        </p:nvCxnSpPr>
        <p:spPr>
          <a:xfrm>
            <a:off x="3500298" y="3402086"/>
            <a:ext cx="284490" cy="4068"/>
          </a:xfrm>
          <a:prstGeom prst="straightConnector1">
            <a:avLst/>
          </a:prstGeom>
          <a:ln w="6350"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73002906-7E99-483E-B142-A847663BE044}"/>
              </a:ext>
            </a:extLst>
          </p:cNvPr>
          <p:cNvCxnSpPr>
            <a:stCxn id="11" idx="2"/>
            <a:endCxn id="14" idx="0"/>
          </p:cNvCxnSpPr>
          <p:nvPr/>
        </p:nvCxnSpPr>
        <p:spPr>
          <a:xfrm>
            <a:off x="4230846" y="3553741"/>
            <a:ext cx="0" cy="260074"/>
          </a:xfrm>
          <a:prstGeom prst="straightConnector1">
            <a:avLst/>
          </a:prstGeom>
          <a:ln w="6350"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1FE52E32-24F2-4B91-9AE6-A96E1775BA42}"/>
              </a:ext>
            </a:extLst>
          </p:cNvPr>
          <p:cNvCxnSpPr>
            <a:endCxn id="17" idx="0"/>
          </p:cNvCxnSpPr>
          <p:nvPr/>
        </p:nvCxnSpPr>
        <p:spPr>
          <a:xfrm>
            <a:off x="4230846" y="4160960"/>
            <a:ext cx="615" cy="289136"/>
          </a:xfrm>
          <a:prstGeom prst="straightConnector1">
            <a:avLst/>
          </a:prstGeom>
          <a:ln w="6350"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FCEC9CF-D298-499F-B09F-97E00E4F4238}"/>
              </a:ext>
            </a:extLst>
          </p:cNvPr>
          <p:cNvCxnSpPr>
            <a:endCxn id="20" idx="0"/>
          </p:cNvCxnSpPr>
          <p:nvPr/>
        </p:nvCxnSpPr>
        <p:spPr>
          <a:xfrm flipH="1">
            <a:off x="4227304" y="4803710"/>
            <a:ext cx="2927" cy="329308"/>
          </a:xfrm>
          <a:prstGeom prst="straightConnector1">
            <a:avLst/>
          </a:prstGeom>
          <a:ln w="6350"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B3C25D9F-9A82-4D18-BE7E-3AF0BF61AFF5}"/>
              </a:ext>
            </a:extLst>
          </p:cNvPr>
          <p:cNvCxnSpPr/>
          <p:nvPr/>
        </p:nvCxnSpPr>
        <p:spPr>
          <a:xfrm flipH="1">
            <a:off x="4227303" y="5486726"/>
            <a:ext cx="2927" cy="329308"/>
          </a:xfrm>
          <a:prstGeom prst="straightConnector1">
            <a:avLst/>
          </a:prstGeom>
          <a:ln w="6350"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F3442BB2-155C-4E54-859B-F2B51B70A56A}"/>
              </a:ext>
            </a:extLst>
          </p:cNvPr>
          <p:cNvSpPr/>
          <p:nvPr/>
        </p:nvSpPr>
        <p:spPr>
          <a:xfrm>
            <a:off x="4148220" y="2947562"/>
            <a:ext cx="473678" cy="129899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[&gt;</a:t>
            </a:r>
            <a:r>
              <a:rPr lang="es-CL" sz="600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95</a:t>
            </a:r>
            <a:r>
              <a:rPr lang="es-CL" sz="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%]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B7278E2-0B64-470D-91B5-812EC68E7A49}"/>
              </a:ext>
            </a:extLst>
          </p:cNvPr>
          <p:cNvSpPr/>
          <p:nvPr/>
        </p:nvSpPr>
        <p:spPr>
          <a:xfrm>
            <a:off x="4920797" y="3315965"/>
            <a:ext cx="473678" cy="129899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600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[&lt;5%]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7715AF1-109C-41D5-AA3C-04AC18BD2540}"/>
              </a:ext>
            </a:extLst>
          </p:cNvPr>
          <p:cNvSpPr/>
          <p:nvPr/>
        </p:nvSpPr>
        <p:spPr>
          <a:xfrm>
            <a:off x="6375426" y="3315965"/>
            <a:ext cx="473678" cy="129899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600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[&lt;5%]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46B72C1-8EE5-4AC7-BCF7-9964E08C95C4}"/>
              </a:ext>
            </a:extLst>
          </p:cNvPr>
          <p:cNvSpPr/>
          <p:nvPr/>
        </p:nvSpPr>
        <p:spPr>
          <a:xfrm>
            <a:off x="4903446" y="3898421"/>
            <a:ext cx="473678" cy="129899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600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[&lt;5%]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0608A56-61A4-4694-A05C-E54E29E5B500}"/>
              </a:ext>
            </a:extLst>
          </p:cNvPr>
          <p:cNvSpPr/>
          <p:nvPr/>
        </p:nvSpPr>
        <p:spPr>
          <a:xfrm>
            <a:off x="3073878" y="3315965"/>
            <a:ext cx="473678" cy="129899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600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[&lt;5%]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3B6B987-3D70-4D0A-91FB-57202A509DEF}"/>
              </a:ext>
            </a:extLst>
          </p:cNvPr>
          <p:cNvSpPr/>
          <p:nvPr/>
        </p:nvSpPr>
        <p:spPr>
          <a:xfrm>
            <a:off x="3095028" y="3896763"/>
            <a:ext cx="473678" cy="129899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600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[&lt;5%]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F7F8208-8810-451B-A583-4F4B78C4EDE4}"/>
              </a:ext>
            </a:extLst>
          </p:cNvPr>
          <p:cNvSpPr/>
          <p:nvPr/>
        </p:nvSpPr>
        <p:spPr>
          <a:xfrm>
            <a:off x="4177003" y="4306944"/>
            <a:ext cx="473678" cy="129899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600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[&gt;95%]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9562A48-2DD0-4EAD-9C59-A59690EA9096}"/>
              </a:ext>
            </a:extLst>
          </p:cNvPr>
          <p:cNvSpPr/>
          <p:nvPr/>
        </p:nvSpPr>
        <p:spPr>
          <a:xfrm>
            <a:off x="4143178" y="3568043"/>
            <a:ext cx="473678" cy="129899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[&gt;95%]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AF81F0B-D47E-41E7-9DEE-FB31780704E4}"/>
              </a:ext>
            </a:extLst>
          </p:cNvPr>
          <p:cNvSpPr/>
          <p:nvPr/>
        </p:nvSpPr>
        <p:spPr>
          <a:xfrm>
            <a:off x="6309717" y="5805264"/>
            <a:ext cx="1718667" cy="352276"/>
          </a:xfrm>
          <a:prstGeom prst="rect">
            <a:avLst/>
          </a:prstGeom>
          <a:solidFill>
            <a:schemeClr val="bg1"/>
          </a:solidFill>
          <a:ln w="952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8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Starbucks </a:t>
            </a:r>
            <a:r>
              <a:rPr lang="es-CL" sz="800" dirty="0" err="1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Coffee</a:t>
            </a:r>
            <a:r>
              <a:rPr lang="es-CL" sz="8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Trading Company SARL</a:t>
            </a:r>
          </a:p>
          <a:p>
            <a:pPr algn="ctr"/>
            <a:r>
              <a:rPr lang="es-CL" sz="8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s-CL" sz="800" dirty="0">
                <a:solidFill>
                  <a:schemeClr val="tx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CH</a:t>
            </a:r>
            <a:r>
              <a:rPr lang="es-CL" sz="8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68BDDD19-1678-4505-B963-CDF39042D595}"/>
              </a:ext>
            </a:extLst>
          </p:cNvPr>
          <p:cNvCxnSpPr/>
          <p:nvPr/>
        </p:nvCxnSpPr>
        <p:spPr>
          <a:xfrm flipH="1">
            <a:off x="5696976" y="4954426"/>
            <a:ext cx="4192" cy="1484474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46A88212-EEF6-4BEB-B0B3-73CD8A91AA6E}"/>
              </a:ext>
            </a:extLst>
          </p:cNvPr>
          <p:cNvSpPr txBox="1"/>
          <p:nvPr/>
        </p:nvSpPr>
        <p:spPr>
          <a:xfrm>
            <a:off x="5796136" y="5013176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L"/>
            </a:defPPr>
            <a:lvl1pPr>
              <a:defRPr sz="1000"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s-CL" dirty="0">
                <a:solidFill>
                  <a:srgbClr val="FFFF00"/>
                </a:solidFill>
              </a:rPr>
              <a:t>Suiza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64A82B2-A7B9-4483-B72B-4414CFBB73CC}"/>
              </a:ext>
            </a:extLst>
          </p:cNvPr>
          <p:cNvSpPr/>
          <p:nvPr/>
        </p:nvSpPr>
        <p:spPr>
          <a:xfrm>
            <a:off x="467544" y="345958"/>
            <a:ext cx="83700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                Starbucks</a:t>
            </a:r>
            <a:endParaRPr lang="es-CL" sz="4400" dirty="0"/>
          </a:p>
        </p:txBody>
      </p:sp>
    </p:spTree>
    <p:extLst>
      <p:ext uri="{BB962C8B-B14F-4D97-AF65-F5344CB8AC3E}">
        <p14:creationId xmlns:p14="http://schemas.microsoft.com/office/powerpoint/2010/main" val="801860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  <a:latin typeface="Arial Rounded MT Bold" panose="020F0704030504030204" pitchFamily="34" charset="0"/>
              </a:rPr>
              <a:t>BEPS</a:t>
            </a:r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6D88B6-7D32-474D-B017-449841CC991A}"/>
              </a:ext>
            </a:extLst>
          </p:cNvPr>
          <p:cNvSpPr/>
          <p:nvPr/>
        </p:nvSpPr>
        <p:spPr>
          <a:xfrm>
            <a:off x="1187624" y="1939980"/>
            <a:ext cx="902500" cy="352276"/>
          </a:xfrm>
          <a:prstGeom prst="rect">
            <a:avLst/>
          </a:prstGeom>
          <a:solidFill>
            <a:schemeClr val="bg1"/>
          </a:solidFill>
          <a:ln w="952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10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Controladora</a:t>
            </a:r>
          </a:p>
        </p:txBody>
      </p:sp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F85F9EC9-8259-4A7A-883B-D8C2BE019A17}"/>
              </a:ext>
            </a:extLst>
          </p:cNvPr>
          <p:cNvSpPr/>
          <p:nvPr/>
        </p:nvSpPr>
        <p:spPr>
          <a:xfrm>
            <a:off x="3121518" y="2676670"/>
            <a:ext cx="902500" cy="347145"/>
          </a:xfrm>
          <a:prstGeom prst="rect">
            <a:avLst/>
          </a:prstGeom>
          <a:solidFill>
            <a:schemeClr val="bg1"/>
          </a:solidFill>
          <a:ln w="952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10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BANCO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9D00936-B383-4458-AB98-4FA47B1D001D}"/>
              </a:ext>
            </a:extLst>
          </p:cNvPr>
          <p:cNvCxnSpPr>
            <a:stCxn id="5" idx="2"/>
            <a:endCxn id="34" idx="0"/>
          </p:cNvCxnSpPr>
          <p:nvPr/>
        </p:nvCxnSpPr>
        <p:spPr>
          <a:xfrm>
            <a:off x="1638874" y="2292256"/>
            <a:ext cx="7845" cy="386623"/>
          </a:xfrm>
          <a:prstGeom prst="straightConnector1">
            <a:avLst/>
          </a:prstGeom>
          <a:ln w="6350">
            <a:solidFill>
              <a:srgbClr val="FFFF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urved Connector 45">
            <a:extLst>
              <a:ext uri="{FF2B5EF4-FFF2-40B4-BE49-F238E27FC236}">
                <a16:creationId xmlns:a16="http://schemas.microsoft.com/office/drawing/2014/main" id="{CDA98D3B-76D4-498E-B876-F70FC062F6F9}"/>
              </a:ext>
            </a:extLst>
          </p:cNvPr>
          <p:cNvCxnSpPr>
            <a:stCxn id="34" idx="2"/>
            <a:endCxn id="6" idx="2"/>
          </p:cNvCxnSpPr>
          <p:nvPr/>
        </p:nvCxnSpPr>
        <p:spPr>
          <a:xfrm rot="5400000" flipH="1" flipV="1">
            <a:off x="2606073" y="2064460"/>
            <a:ext cx="7340" cy="1926049"/>
          </a:xfrm>
          <a:prstGeom prst="curvedConnector3">
            <a:avLst>
              <a:gd name="adj1" fmla="val -3114441"/>
            </a:avLst>
          </a:prstGeom>
          <a:ln w="63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1A0BF6F3-5901-43EE-9AAC-21ADEE325341}"/>
              </a:ext>
            </a:extLst>
          </p:cNvPr>
          <p:cNvSpPr/>
          <p:nvPr/>
        </p:nvSpPr>
        <p:spPr>
          <a:xfrm>
            <a:off x="2321498" y="2875290"/>
            <a:ext cx="698284" cy="185044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800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Préstamo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1958BD-8DA3-4472-8BE6-D3068741BB1F}"/>
              </a:ext>
            </a:extLst>
          </p:cNvPr>
          <p:cNvSpPr/>
          <p:nvPr/>
        </p:nvSpPr>
        <p:spPr>
          <a:xfrm>
            <a:off x="2342978" y="3263727"/>
            <a:ext cx="572838" cy="185043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800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Interés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2F1CE2-31FA-485A-8D25-716B5AD7F88A}"/>
              </a:ext>
            </a:extLst>
          </p:cNvPr>
          <p:cNvSpPr txBox="1"/>
          <p:nvPr/>
        </p:nvSpPr>
        <p:spPr>
          <a:xfrm>
            <a:off x="810782" y="4791039"/>
            <a:ext cx="30963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200" u="sng" dirty="0">
                <a:solidFill>
                  <a:srgbClr val="FFFF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Ejemplo 1</a:t>
            </a:r>
          </a:p>
          <a:p>
            <a:endParaRPr lang="es-CL" sz="1200" dirty="0">
              <a:solidFill>
                <a:srgbClr val="FFFF00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CL" sz="1200" dirty="0">
                <a:solidFill>
                  <a:srgbClr val="FFFF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Entidad híbrida, transparente para efectos del país de la Controladora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CL" sz="1200" dirty="0">
                <a:solidFill>
                  <a:srgbClr val="FFFF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Pago de intereses deducible en ambos países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CL" sz="1200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551CB39-2D81-4C05-A7E2-898CE496F274}"/>
              </a:ext>
            </a:extLst>
          </p:cNvPr>
          <p:cNvSpPr/>
          <p:nvPr/>
        </p:nvSpPr>
        <p:spPr>
          <a:xfrm>
            <a:off x="6100970" y="1928169"/>
            <a:ext cx="902500" cy="352276"/>
          </a:xfrm>
          <a:prstGeom prst="rect">
            <a:avLst/>
          </a:prstGeom>
          <a:solidFill>
            <a:schemeClr val="bg1"/>
          </a:solidFill>
          <a:ln w="952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10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INC</a:t>
            </a:r>
          </a:p>
          <a:p>
            <a:pPr algn="ctr"/>
            <a:r>
              <a:rPr lang="es-CL" sz="10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EUA</a:t>
            </a: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0A6F977-A3EA-454A-9933-A79602FEBFC3}"/>
              </a:ext>
            </a:extLst>
          </p:cNvPr>
          <p:cNvSpPr/>
          <p:nvPr/>
        </p:nvSpPr>
        <p:spPr>
          <a:xfrm>
            <a:off x="6105162" y="2667068"/>
            <a:ext cx="902500" cy="352276"/>
          </a:xfrm>
          <a:prstGeom prst="rect">
            <a:avLst/>
          </a:prstGeom>
          <a:solidFill>
            <a:schemeClr val="bg1"/>
          </a:solidFill>
          <a:ln w="952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10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BV 1</a:t>
            </a:r>
          </a:p>
          <a:p>
            <a:pPr algn="ctr"/>
            <a:r>
              <a:rPr lang="es-CL" sz="10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(NL)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FB81CB8-68C2-4899-A4EF-0B6EF0248C3F}"/>
              </a:ext>
            </a:extLst>
          </p:cNvPr>
          <p:cNvCxnSpPr>
            <a:endCxn id="13" idx="2"/>
          </p:cNvCxnSpPr>
          <p:nvPr/>
        </p:nvCxnSpPr>
        <p:spPr>
          <a:xfrm>
            <a:off x="6105162" y="2658932"/>
            <a:ext cx="451250" cy="360412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5E95FE6-9E3B-4AB5-8C7D-50A8D97B8C24}"/>
              </a:ext>
            </a:extLst>
          </p:cNvPr>
          <p:cNvCxnSpPr>
            <a:stCxn id="13" idx="2"/>
          </p:cNvCxnSpPr>
          <p:nvPr/>
        </p:nvCxnSpPr>
        <p:spPr>
          <a:xfrm flipV="1">
            <a:off x="6556412" y="2666696"/>
            <a:ext cx="451250" cy="352648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1B78128-C6CB-446F-9683-6D0DEE97318D}"/>
              </a:ext>
            </a:extLst>
          </p:cNvPr>
          <p:cNvSpPr/>
          <p:nvPr/>
        </p:nvSpPr>
        <p:spPr>
          <a:xfrm>
            <a:off x="6100970" y="3424042"/>
            <a:ext cx="902500" cy="347145"/>
          </a:xfrm>
          <a:prstGeom prst="rect">
            <a:avLst/>
          </a:prstGeom>
          <a:solidFill>
            <a:schemeClr val="bg1"/>
          </a:solidFill>
          <a:ln w="952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10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BV 2</a:t>
            </a:r>
          </a:p>
          <a:p>
            <a:pPr algn="ctr"/>
            <a:r>
              <a:rPr lang="es-CL" sz="10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(NL)</a:t>
            </a: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017B1A1-C84E-4EF7-89F8-F88AE13EBA2F}"/>
              </a:ext>
            </a:extLst>
          </p:cNvPr>
          <p:cNvSpPr/>
          <p:nvPr/>
        </p:nvSpPr>
        <p:spPr>
          <a:xfrm>
            <a:off x="6100970" y="4148614"/>
            <a:ext cx="902500" cy="352276"/>
          </a:xfrm>
          <a:prstGeom prst="rect">
            <a:avLst/>
          </a:prstGeom>
          <a:solidFill>
            <a:schemeClr val="bg1"/>
          </a:solidFill>
          <a:ln w="952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10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(CL)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E2EF5A8-3BC0-4453-8A42-4BC2CC73469F}"/>
              </a:ext>
            </a:extLst>
          </p:cNvPr>
          <p:cNvCxnSpPr>
            <a:stCxn id="12" idx="2"/>
            <a:endCxn id="13" idx="0"/>
          </p:cNvCxnSpPr>
          <p:nvPr/>
        </p:nvCxnSpPr>
        <p:spPr>
          <a:xfrm>
            <a:off x="6552220" y="2280445"/>
            <a:ext cx="4192" cy="386623"/>
          </a:xfrm>
          <a:prstGeom prst="straightConnector1">
            <a:avLst/>
          </a:prstGeom>
          <a:ln w="6350">
            <a:solidFill>
              <a:srgbClr val="FFFF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70EC7AF-DC76-4C4B-AD9B-68607FDB3454}"/>
              </a:ext>
            </a:extLst>
          </p:cNvPr>
          <p:cNvCxnSpPr>
            <a:stCxn id="13" idx="2"/>
            <a:endCxn id="16" idx="0"/>
          </p:cNvCxnSpPr>
          <p:nvPr/>
        </p:nvCxnSpPr>
        <p:spPr>
          <a:xfrm flipH="1">
            <a:off x="6552220" y="3019344"/>
            <a:ext cx="4192" cy="404698"/>
          </a:xfrm>
          <a:prstGeom prst="straightConnector1">
            <a:avLst/>
          </a:prstGeom>
          <a:ln w="6350">
            <a:solidFill>
              <a:srgbClr val="FFFF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325530B-268F-4EF3-94DD-62B8BFDAA5B1}"/>
              </a:ext>
            </a:extLst>
          </p:cNvPr>
          <p:cNvCxnSpPr>
            <a:stCxn id="16" idx="2"/>
            <a:endCxn id="17" idx="0"/>
          </p:cNvCxnSpPr>
          <p:nvPr/>
        </p:nvCxnSpPr>
        <p:spPr>
          <a:xfrm>
            <a:off x="6552220" y="3771187"/>
            <a:ext cx="0" cy="377427"/>
          </a:xfrm>
          <a:prstGeom prst="straightConnector1">
            <a:avLst/>
          </a:prstGeom>
          <a:ln w="6350">
            <a:solidFill>
              <a:srgbClr val="FFFF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urved Connector 116">
            <a:extLst>
              <a:ext uri="{FF2B5EF4-FFF2-40B4-BE49-F238E27FC236}">
                <a16:creationId xmlns:a16="http://schemas.microsoft.com/office/drawing/2014/main" id="{8E04733E-53D8-4AAD-9EBC-8F5D2DA96E7A}"/>
              </a:ext>
            </a:extLst>
          </p:cNvPr>
          <p:cNvCxnSpPr>
            <a:stCxn id="12" idx="3"/>
            <a:endCxn id="13" idx="3"/>
          </p:cNvCxnSpPr>
          <p:nvPr/>
        </p:nvCxnSpPr>
        <p:spPr>
          <a:xfrm>
            <a:off x="7003470" y="2104307"/>
            <a:ext cx="4192" cy="738899"/>
          </a:xfrm>
          <a:prstGeom prst="curvedConnector3">
            <a:avLst>
              <a:gd name="adj1" fmla="val 5553244"/>
            </a:avLst>
          </a:prstGeom>
          <a:ln w="63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urved Connector 118">
            <a:extLst>
              <a:ext uri="{FF2B5EF4-FFF2-40B4-BE49-F238E27FC236}">
                <a16:creationId xmlns:a16="http://schemas.microsoft.com/office/drawing/2014/main" id="{F5D404CF-CD1E-4C4E-AAB2-7FDC4A20D5B9}"/>
              </a:ext>
            </a:extLst>
          </p:cNvPr>
          <p:cNvCxnSpPr>
            <a:stCxn id="13" idx="3"/>
            <a:endCxn id="16" idx="3"/>
          </p:cNvCxnSpPr>
          <p:nvPr/>
        </p:nvCxnSpPr>
        <p:spPr>
          <a:xfrm flipH="1">
            <a:off x="7003470" y="2843206"/>
            <a:ext cx="4192" cy="754409"/>
          </a:xfrm>
          <a:prstGeom prst="curvedConnector3">
            <a:avLst>
              <a:gd name="adj1" fmla="val -5453244"/>
            </a:avLst>
          </a:prstGeom>
          <a:ln w="63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urved Connector 128">
            <a:extLst>
              <a:ext uri="{FF2B5EF4-FFF2-40B4-BE49-F238E27FC236}">
                <a16:creationId xmlns:a16="http://schemas.microsoft.com/office/drawing/2014/main" id="{AD016344-7D33-4A06-9927-C3AE41C76B10}"/>
              </a:ext>
            </a:extLst>
          </p:cNvPr>
          <p:cNvCxnSpPr>
            <a:stCxn id="16" idx="3"/>
            <a:endCxn id="17" idx="3"/>
          </p:cNvCxnSpPr>
          <p:nvPr/>
        </p:nvCxnSpPr>
        <p:spPr>
          <a:xfrm>
            <a:off x="7003470" y="3597615"/>
            <a:ext cx="12700" cy="727137"/>
          </a:xfrm>
          <a:prstGeom prst="curvedConnector3">
            <a:avLst>
              <a:gd name="adj1" fmla="val 1800000"/>
            </a:avLst>
          </a:prstGeom>
          <a:ln w="63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urved Connector 129">
            <a:extLst>
              <a:ext uri="{FF2B5EF4-FFF2-40B4-BE49-F238E27FC236}">
                <a16:creationId xmlns:a16="http://schemas.microsoft.com/office/drawing/2014/main" id="{ABE59367-E98D-4E2E-8949-C380AA5A6374}"/>
              </a:ext>
            </a:extLst>
          </p:cNvPr>
          <p:cNvCxnSpPr>
            <a:stCxn id="17" idx="1"/>
            <a:endCxn id="16" idx="1"/>
          </p:cNvCxnSpPr>
          <p:nvPr/>
        </p:nvCxnSpPr>
        <p:spPr>
          <a:xfrm rot="10800000">
            <a:off x="6100970" y="3597616"/>
            <a:ext cx="12700" cy="727137"/>
          </a:xfrm>
          <a:prstGeom prst="curvedConnector3">
            <a:avLst>
              <a:gd name="adj1" fmla="val 1800000"/>
            </a:avLst>
          </a:prstGeom>
          <a:ln w="63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urved Connector 130">
            <a:extLst>
              <a:ext uri="{FF2B5EF4-FFF2-40B4-BE49-F238E27FC236}">
                <a16:creationId xmlns:a16="http://schemas.microsoft.com/office/drawing/2014/main" id="{77620C45-1CD0-4C37-8CB2-0CD8BDE529A3}"/>
              </a:ext>
            </a:extLst>
          </p:cNvPr>
          <p:cNvCxnSpPr/>
          <p:nvPr/>
        </p:nvCxnSpPr>
        <p:spPr>
          <a:xfrm rot="10800000" flipH="1">
            <a:off x="6113670" y="2076444"/>
            <a:ext cx="4192" cy="754409"/>
          </a:xfrm>
          <a:prstGeom prst="curvedConnector3">
            <a:avLst>
              <a:gd name="adj1" fmla="val -5453244"/>
            </a:avLst>
          </a:prstGeom>
          <a:ln w="63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91BE3DCA-7692-460E-9C08-500D1BF0B3A2}"/>
              </a:ext>
            </a:extLst>
          </p:cNvPr>
          <p:cNvSpPr/>
          <p:nvPr/>
        </p:nvSpPr>
        <p:spPr>
          <a:xfrm>
            <a:off x="7161783" y="2361127"/>
            <a:ext cx="848570" cy="168722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800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Préstamo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6045BCC-BC14-425E-BFC4-0CEAEC1703C9}"/>
              </a:ext>
            </a:extLst>
          </p:cNvPr>
          <p:cNvSpPr/>
          <p:nvPr/>
        </p:nvSpPr>
        <p:spPr>
          <a:xfrm>
            <a:off x="7323830" y="3165211"/>
            <a:ext cx="586332" cy="147720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800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Capital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E9F5955-8D8E-4C7E-AF59-40669E370482}"/>
              </a:ext>
            </a:extLst>
          </p:cNvPr>
          <p:cNvSpPr/>
          <p:nvPr/>
        </p:nvSpPr>
        <p:spPr>
          <a:xfrm>
            <a:off x="7325421" y="3931972"/>
            <a:ext cx="684931" cy="168723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800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Préstamo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008919F-264C-43EB-BFB4-A2576C95259B}"/>
              </a:ext>
            </a:extLst>
          </p:cNvPr>
          <p:cNvSpPr/>
          <p:nvPr/>
        </p:nvSpPr>
        <p:spPr>
          <a:xfrm>
            <a:off x="6029278" y="2546170"/>
            <a:ext cx="1080120" cy="1339121"/>
          </a:xfrm>
          <a:prstGeom prst="rect">
            <a:avLst/>
          </a:prstGeom>
          <a:noFill/>
          <a:ln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7721CD6-AEEB-415F-81AB-6E7D368C1DE3}"/>
              </a:ext>
            </a:extLst>
          </p:cNvPr>
          <p:cNvSpPr/>
          <p:nvPr/>
        </p:nvSpPr>
        <p:spPr>
          <a:xfrm>
            <a:off x="5211169" y="3926067"/>
            <a:ext cx="572838" cy="185043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800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Interés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1705FC3-F55E-4B0D-A1BF-07BAFAEAFA1F}"/>
              </a:ext>
            </a:extLst>
          </p:cNvPr>
          <p:cNvSpPr/>
          <p:nvPr/>
        </p:nvSpPr>
        <p:spPr>
          <a:xfrm>
            <a:off x="5211169" y="2344806"/>
            <a:ext cx="572838" cy="185043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800" dirty="0">
                <a:solidFill>
                  <a:srgbClr val="FFFF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Interés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445EFCA-E0A0-437F-9389-30EE8FB4FCB7}"/>
              </a:ext>
            </a:extLst>
          </p:cNvPr>
          <p:cNvSpPr txBox="1"/>
          <p:nvPr/>
        </p:nvSpPr>
        <p:spPr>
          <a:xfrm>
            <a:off x="5076056" y="4798639"/>
            <a:ext cx="30963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200" u="sng" dirty="0">
                <a:solidFill>
                  <a:srgbClr val="FFFF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Ejemplo 2</a:t>
            </a:r>
          </a:p>
          <a:p>
            <a:endParaRPr lang="es-CL" sz="1200" u="sng" dirty="0">
              <a:solidFill>
                <a:srgbClr val="FFFF00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CL" sz="1200" dirty="0">
                <a:solidFill>
                  <a:srgbClr val="FFFF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s-CL" sz="1200" dirty="0" err="1">
                <a:solidFill>
                  <a:srgbClr val="FFFF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Check</a:t>
            </a:r>
            <a:r>
              <a:rPr lang="es-CL" sz="1200" dirty="0">
                <a:solidFill>
                  <a:srgbClr val="FFFF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L" sz="1200" dirty="0" err="1">
                <a:solidFill>
                  <a:srgbClr val="FFFF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es-CL" sz="1200" dirty="0">
                <a:solidFill>
                  <a:srgbClr val="FFFF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box” en EUA crea una entidad híbrida, transparente para efectos de EUA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CL" sz="1200" dirty="0">
                <a:solidFill>
                  <a:srgbClr val="FFFF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Consolidación tributaria en Holanda permite lograr un efecto neutro entre la acumulación y deducibilidad de intereses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CL" sz="1200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524E3DC5-0019-4EBD-A621-58433C393F54}"/>
              </a:ext>
            </a:extLst>
          </p:cNvPr>
          <p:cNvCxnSpPr>
            <a:stCxn id="6" idx="1"/>
            <a:endCxn id="34" idx="3"/>
          </p:cNvCxnSpPr>
          <p:nvPr/>
        </p:nvCxnSpPr>
        <p:spPr>
          <a:xfrm flipH="1">
            <a:off x="2097969" y="2850243"/>
            <a:ext cx="1023549" cy="4774"/>
          </a:xfrm>
          <a:prstGeom prst="straightConnector1">
            <a:avLst/>
          </a:prstGeom>
          <a:ln w="63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D901A205-4A3D-474B-9A6F-BF7AAB7925F2}"/>
              </a:ext>
            </a:extLst>
          </p:cNvPr>
          <p:cNvSpPr/>
          <p:nvPr/>
        </p:nvSpPr>
        <p:spPr>
          <a:xfrm>
            <a:off x="1195469" y="2678879"/>
            <a:ext cx="902500" cy="352276"/>
          </a:xfrm>
          <a:prstGeom prst="rect">
            <a:avLst/>
          </a:prstGeom>
          <a:solidFill>
            <a:schemeClr val="bg1"/>
          </a:solidFill>
          <a:ln w="952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10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Sub 1</a:t>
            </a:r>
          </a:p>
          <a:p>
            <a:pPr algn="ctr"/>
            <a:r>
              <a:rPr lang="es-CL" sz="10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CL</a:t>
            </a:r>
          </a:p>
        </p:txBody>
      </p:sp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1682F16D-60FC-4044-8332-6096651D7663}"/>
              </a:ext>
            </a:extLst>
          </p:cNvPr>
          <p:cNvSpPr/>
          <p:nvPr/>
        </p:nvSpPr>
        <p:spPr>
          <a:xfrm>
            <a:off x="1195469" y="3417585"/>
            <a:ext cx="902500" cy="352276"/>
          </a:xfrm>
          <a:prstGeom prst="rect">
            <a:avLst/>
          </a:prstGeom>
          <a:solidFill>
            <a:schemeClr val="bg1"/>
          </a:solidFill>
          <a:ln w="952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s-CL" sz="10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Sub 2</a:t>
            </a:r>
          </a:p>
          <a:p>
            <a:pPr algn="ctr"/>
            <a:r>
              <a:rPr lang="es-CL" sz="10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NL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22BA617B-D442-40BA-8305-4CC9607A9791}"/>
              </a:ext>
            </a:extLst>
          </p:cNvPr>
          <p:cNvCxnSpPr/>
          <p:nvPr/>
        </p:nvCxnSpPr>
        <p:spPr>
          <a:xfrm>
            <a:off x="1646718" y="3031155"/>
            <a:ext cx="0" cy="377427"/>
          </a:xfrm>
          <a:prstGeom prst="straightConnector1">
            <a:avLst/>
          </a:prstGeom>
          <a:ln w="6350">
            <a:solidFill>
              <a:srgbClr val="FFFF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781BE6B4-D8E2-472F-89A9-37B0EEDA4085}"/>
              </a:ext>
            </a:extLst>
          </p:cNvPr>
          <p:cNvSpPr/>
          <p:nvPr/>
        </p:nvSpPr>
        <p:spPr>
          <a:xfrm>
            <a:off x="1115616" y="2541697"/>
            <a:ext cx="1080120" cy="1339121"/>
          </a:xfrm>
          <a:prstGeom prst="rect">
            <a:avLst/>
          </a:prstGeom>
          <a:noFill/>
          <a:ln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72861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  <a:latin typeface="Arial Rounded MT Bold" panose="020F0704030504030204" pitchFamily="34" charset="0"/>
              </a:rPr>
              <a:t>Plan de </a:t>
            </a:r>
            <a:r>
              <a:rPr lang="en-US" dirty="0" err="1">
                <a:solidFill>
                  <a:srgbClr val="FFFF00"/>
                </a:solidFill>
                <a:latin typeface="Arial Rounded MT Bold" panose="020F0704030504030204" pitchFamily="34" charset="0"/>
              </a:rPr>
              <a:t>acción</a:t>
            </a:r>
            <a:r>
              <a:rPr lang="en-US" dirty="0">
                <a:solidFill>
                  <a:srgbClr val="FFFF00"/>
                </a:solidFill>
                <a:latin typeface="Arial Rounded MT Bold" panose="020F0704030504030204" pitchFamily="34" charset="0"/>
              </a:rPr>
              <a:t> BEPS</a:t>
            </a:r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F54B911-70B5-4CD1-BC99-C0CE02C34C49}"/>
              </a:ext>
            </a:extLst>
          </p:cNvPr>
          <p:cNvSpPr/>
          <p:nvPr/>
        </p:nvSpPr>
        <p:spPr>
          <a:xfrm>
            <a:off x="611560" y="1556792"/>
            <a:ext cx="813690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es-ES" sz="1600" dirty="0">
                <a:solidFill>
                  <a:srgbClr val="FFFF00"/>
                </a:solidFill>
                <a:cs typeface="Tahoma" pitchFamily="34" charset="0"/>
              </a:rPr>
              <a:t>Objetivo: Diseñar estándares internacionales que aseguren la coherencia entre sistemas tributarios en la imposición de corporaciones.</a:t>
            </a:r>
          </a:p>
          <a:p>
            <a:pPr marL="342900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endParaRPr lang="es-ES" sz="1600" dirty="0">
              <a:solidFill>
                <a:srgbClr val="FFFF00"/>
              </a:solidFill>
              <a:cs typeface="Tahoma" pitchFamily="34" charset="0"/>
            </a:endParaRPr>
          </a:p>
          <a:p>
            <a:pPr marL="342900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es-ES" sz="1600" dirty="0">
                <a:solidFill>
                  <a:srgbClr val="FFFF00"/>
                </a:solidFill>
                <a:cs typeface="Tahoma" pitchFamily="34" charset="0"/>
              </a:rPr>
              <a:t>Por medio de las acciones de BEPS se establecen herramientas para:</a:t>
            </a:r>
          </a:p>
          <a:p>
            <a:pPr marL="663575" lvl="1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600" u="sng" dirty="0">
                <a:solidFill>
                  <a:srgbClr val="FFFF00"/>
                </a:solidFill>
                <a:cs typeface="Tahoma" pitchFamily="34" charset="0"/>
              </a:rPr>
              <a:t>Asegurar la imposición en donde se genera la actividad económica y la creación de valor</a:t>
            </a:r>
          </a:p>
          <a:p>
            <a:pPr marL="663575" lvl="1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600" dirty="0">
                <a:solidFill>
                  <a:srgbClr val="FFFF00"/>
                </a:solidFill>
                <a:cs typeface="Tahoma" pitchFamily="34" charset="0"/>
              </a:rPr>
              <a:t>Mayor certeza al contribuyente y reducción de disputas en materia de tributación internacional y homologación de normas de cumplimiento</a:t>
            </a:r>
          </a:p>
          <a:p>
            <a:pPr marL="663575" lvl="1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600" dirty="0">
                <a:solidFill>
                  <a:srgbClr val="FFFF00"/>
                </a:solidFill>
                <a:cs typeface="Tahoma" pitchFamily="34" charset="0"/>
              </a:rPr>
              <a:t>Intercambio de información y transparencia</a:t>
            </a:r>
          </a:p>
          <a:p>
            <a:pPr marL="663575" lvl="1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lphaUcPeriod"/>
              <a:defRPr/>
            </a:pPr>
            <a:endParaRPr lang="es-ES" sz="1600" dirty="0">
              <a:solidFill>
                <a:srgbClr val="FFFF00"/>
              </a:solidFill>
              <a:cs typeface="Tahoma" pitchFamily="34" charset="0"/>
            </a:endParaRPr>
          </a:p>
          <a:p>
            <a:pPr marL="342900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es-ES" sz="1600" dirty="0">
                <a:solidFill>
                  <a:srgbClr val="FFFF00"/>
                </a:solidFill>
                <a:cs typeface="Tahoma" pitchFamily="34" charset="0"/>
              </a:rPr>
              <a:t>“</a:t>
            </a:r>
            <a:r>
              <a:rPr lang="es-ES" sz="1600" dirty="0" err="1">
                <a:solidFill>
                  <a:srgbClr val="FFFF00"/>
                </a:solidFill>
                <a:cs typeface="Tahoma" pitchFamily="34" charset="0"/>
              </a:rPr>
              <a:t>Soft</a:t>
            </a:r>
            <a:r>
              <a:rPr lang="es-ES" sz="1600" dirty="0">
                <a:solidFill>
                  <a:srgbClr val="FFFF00"/>
                </a:solidFill>
                <a:cs typeface="Tahoma" pitchFamily="34" charset="0"/>
              </a:rPr>
              <a:t> </a:t>
            </a:r>
            <a:r>
              <a:rPr lang="es-ES" sz="1600" dirty="0" err="1">
                <a:solidFill>
                  <a:srgbClr val="FFFF00"/>
                </a:solidFill>
                <a:cs typeface="Tahoma" pitchFamily="34" charset="0"/>
              </a:rPr>
              <a:t>Law</a:t>
            </a:r>
            <a:r>
              <a:rPr lang="es-ES" sz="1600" dirty="0">
                <a:solidFill>
                  <a:srgbClr val="FFFF00"/>
                </a:solidFill>
                <a:cs typeface="Tahoma" pitchFamily="34" charset="0"/>
              </a:rPr>
              <a:t>”: No obliga a los Estados, sin embargo hay expectativas por parte de la comunidad internacional para que los Estados miembros del “consenso” apliquen las medidas por medio de:</a:t>
            </a:r>
          </a:p>
          <a:p>
            <a:pPr marL="663575" lvl="1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600" dirty="0">
                <a:solidFill>
                  <a:srgbClr val="FFFF00"/>
                </a:solidFill>
                <a:cs typeface="Tahoma" pitchFamily="34" charset="0"/>
              </a:rPr>
              <a:t>Modificaciones a las legislaciones domésticas</a:t>
            </a:r>
          </a:p>
          <a:p>
            <a:pPr marL="663575" lvl="1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600" dirty="0">
                <a:solidFill>
                  <a:srgbClr val="FFFF00"/>
                </a:solidFill>
                <a:cs typeface="Tahoma" pitchFamily="34" charset="0"/>
              </a:rPr>
              <a:t>Modificaciones a sus tratados internacionales (MLI)</a:t>
            </a:r>
            <a:endParaRPr lang="es-CL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254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  <a:latin typeface="Arial Rounded MT Bold" panose="020F0704030504030204" pitchFamily="34" charset="0"/>
              </a:rPr>
              <a:t>Plan de </a:t>
            </a:r>
            <a:r>
              <a:rPr lang="en-US" dirty="0" err="1">
                <a:solidFill>
                  <a:srgbClr val="FFFF00"/>
                </a:solidFill>
                <a:latin typeface="Arial Rounded MT Bold" panose="020F0704030504030204" pitchFamily="34" charset="0"/>
              </a:rPr>
              <a:t>acción</a:t>
            </a:r>
            <a:r>
              <a:rPr lang="en-US" dirty="0">
                <a:solidFill>
                  <a:srgbClr val="FFFF00"/>
                </a:solidFill>
                <a:latin typeface="Arial Rounded MT Bold" panose="020F0704030504030204" pitchFamily="34" charset="0"/>
              </a:rPr>
              <a:t> BEPS</a:t>
            </a:r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F54B911-70B5-4CD1-BC99-C0CE02C34C49}"/>
              </a:ext>
            </a:extLst>
          </p:cNvPr>
          <p:cNvSpPr/>
          <p:nvPr/>
        </p:nvSpPr>
        <p:spPr>
          <a:xfrm>
            <a:off x="755576" y="1482313"/>
            <a:ext cx="8136904" cy="389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Acciones de BEPS</a:t>
            </a:r>
          </a:p>
          <a:p>
            <a:pPr marL="0" indent="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None/>
              <a:defRPr/>
            </a:pPr>
            <a:endParaRPr lang="es-ES" sz="1300" dirty="0">
              <a:solidFill>
                <a:srgbClr val="FFFF00"/>
              </a:solidFill>
              <a:cs typeface="Tahoma" pitchFamily="34" charset="0"/>
            </a:endParaRPr>
          </a:p>
          <a:p>
            <a:pPr marL="663575" lvl="1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Acción 1 – Abordar los retos de la </a:t>
            </a:r>
            <a:r>
              <a:rPr lang="es-ES" sz="1300" u="sng" dirty="0">
                <a:solidFill>
                  <a:srgbClr val="FFFF00"/>
                </a:solidFill>
                <a:cs typeface="Tahoma" pitchFamily="34" charset="0"/>
              </a:rPr>
              <a:t>Economía Digital</a:t>
            </a: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 para la imposición</a:t>
            </a:r>
          </a:p>
          <a:p>
            <a:pPr marL="663575" lvl="1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Acción 2 – Neutralizar los efectos de los mecanismos </a:t>
            </a:r>
            <a:r>
              <a:rPr lang="es-ES" sz="1300" u="sng" dirty="0">
                <a:solidFill>
                  <a:srgbClr val="FFFF00"/>
                </a:solidFill>
                <a:cs typeface="Tahoma" pitchFamily="34" charset="0"/>
              </a:rPr>
              <a:t>Híbridos</a:t>
            </a:r>
          </a:p>
          <a:p>
            <a:pPr marL="663575" lvl="1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Acción 3 – Refuerzo de la normativa sobre </a:t>
            </a:r>
            <a:r>
              <a:rPr lang="es-ES" sz="1300" u="sng" dirty="0">
                <a:solidFill>
                  <a:srgbClr val="FFFF00"/>
                </a:solidFill>
                <a:cs typeface="Tahoma" pitchFamily="34" charset="0"/>
              </a:rPr>
              <a:t>CFC</a:t>
            </a:r>
          </a:p>
          <a:p>
            <a:pPr marL="663575" lvl="1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Acción 4 – Limitar la erosión de la base imponible por vía de </a:t>
            </a:r>
            <a:r>
              <a:rPr lang="es-ES" sz="1300" u="sng" dirty="0">
                <a:solidFill>
                  <a:srgbClr val="FFFF00"/>
                </a:solidFill>
                <a:cs typeface="Tahoma" pitchFamily="34" charset="0"/>
              </a:rPr>
              <a:t>Deducciones de Intereses</a:t>
            </a: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 y otros pagos financieros</a:t>
            </a:r>
            <a:endParaRPr lang="es-ES" sz="1300" u="sng" dirty="0">
              <a:solidFill>
                <a:srgbClr val="FFFF00"/>
              </a:solidFill>
              <a:cs typeface="Tahoma" pitchFamily="34" charset="0"/>
            </a:endParaRPr>
          </a:p>
          <a:p>
            <a:pPr marL="663575" lvl="1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Acción 5 – Combatir las </a:t>
            </a:r>
            <a:r>
              <a:rPr lang="es-ES" sz="1300" u="sng" dirty="0">
                <a:solidFill>
                  <a:srgbClr val="FFFF00"/>
                </a:solidFill>
                <a:cs typeface="Tahoma" pitchFamily="34" charset="0"/>
              </a:rPr>
              <a:t>Prácticas Fiscales Perniciosas</a:t>
            </a: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 teniendo en cuenta la transparencia y la sustancia</a:t>
            </a:r>
            <a:endParaRPr lang="es-ES" sz="1300" u="sng" dirty="0">
              <a:solidFill>
                <a:srgbClr val="FFFF00"/>
              </a:solidFill>
              <a:cs typeface="Tahoma" pitchFamily="34" charset="0"/>
            </a:endParaRPr>
          </a:p>
          <a:p>
            <a:pPr marL="663575" lvl="1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Acción 6 – Impedir la Utilización Abusiva de Convenios Fiscales </a:t>
            </a:r>
          </a:p>
          <a:p>
            <a:pPr marL="663575" lvl="1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Acción 7 – Impedir la elusión artificiosa del estatuto de </a:t>
            </a:r>
            <a:r>
              <a:rPr lang="es-ES" sz="1300" u="sng" dirty="0">
                <a:solidFill>
                  <a:srgbClr val="FFFF00"/>
                </a:solidFill>
                <a:cs typeface="Tahoma" pitchFamily="34" charset="0"/>
              </a:rPr>
              <a:t>Establecimiento Permanente</a:t>
            </a:r>
          </a:p>
          <a:p>
            <a:pPr marL="663575" lvl="1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Acciones 8 a 10 – Asegurar que los resultados de los </a:t>
            </a:r>
            <a:r>
              <a:rPr lang="es-ES" sz="1300" u="sng" dirty="0">
                <a:solidFill>
                  <a:srgbClr val="FFFF00"/>
                </a:solidFill>
                <a:cs typeface="Tahoma" pitchFamily="34" charset="0"/>
              </a:rPr>
              <a:t>Precios de Transferencia</a:t>
            </a: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 están en línea con la creación de valor</a:t>
            </a:r>
          </a:p>
          <a:p>
            <a:pPr marL="663575" lvl="1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Acción 11 – Evaluación y seguimiento de BEPS</a:t>
            </a:r>
          </a:p>
          <a:p>
            <a:pPr marL="663575" lvl="1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Acción 12 – </a:t>
            </a:r>
            <a:r>
              <a:rPr lang="en-US" sz="1300" dirty="0" err="1">
                <a:solidFill>
                  <a:srgbClr val="FFFF00"/>
                </a:solidFill>
                <a:cs typeface="Tahoma" pitchFamily="34" charset="0"/>
              </a:rPr>
              <a:t>Exigir</a:t>
            </a:r>
            <a:r>
              <a:rPr lang="en-US" sz="1300" dirty="0">
                <a:solidFill>
                  <a:srgbClr val="FFFF00"/>
                </a:solidFill>
                <a:cs typeface="Tahoma" pitchFamily="34" charset="0"/>
              </a:rPr>
              <a:t> a los </a:t>
            </a:r>
            <a:r>
              <a:rPr lang="en-US" sz="1300" dirty="0" err="1">
                <a:solidFill>
                  <a:srgbClr val="FFFF00"/>
                </a:solidFill>
                <a:cs typeface="Tahoma" pitchFamily="34" charset="0"/>
              </a:rPr>
              <a:t>contribuyentes</a:t>
            </a:r>
            <a:r>
              <a:rPr lang="en-US" sz="1300" dirty="0">
                <a:solidFill>
                  <a:srgbClr val="FFFF00"/>
                </a:solidFill>
                <a:cs typeface="Tahoma" pitchFamily="34" charset="0"/>
              </a:rPr>
              <a:t> que </a:t>
            </a:r>
            <a:r>
              <a:rPr lang="en-US" sz="1300" dirty="0" err="1">
                <a:solidFill>
                  <a:srgbClr val="FFFF00"/>
                </a:solidFill>
                <a:cs typeface="Tahoma" pitchFamily="34" charset="0"/>
              </a:rPr>
              <a:t>revelen</a:t>
            </a:r>
            <a:r>
              <a:rPr lang="en-US" sz="1300" dirty="0">
                <a:solidFill>
                  <a:srgbClr val="FFFF00"/>
                </a:solidFill>
                <a:cs typeface="Tahoma" pitchFamily="34" charset="0"/>
              </a:rPr>
              <a:t> sus </a:t>
            </a:r>
            <a:r>
              <a:rPr lang="en-US" sz="1300" dirty="0" err="1">
                <a:solidFill>
                  <a:srgbClr val="FFFF00"/>
                </a:solidFill>
                <a:cs typeface="Tahoma" pitchFamily="34" charset="0"/>
              </a:rPr>
              <a:t>mecanismos</a:t>
            </a:r>
            <a:r>
              <a:rPr lang="en-US" sz="1300" dirty="0">
                <a:solidFill>
                  <a:srgbClr val="FFFF00"/>
                </a:solidFill>
                <a:cs typeface="Tahoma" pitchFamily="34" charset="0"/>
              </a:rPr>
              <a:t> de </a:t>
            </a:r>
            <a:r>
              <a:rPr lang="en-US" sz="1300" dirty="0" err="1">
                <a:solidFill>
                  <a:srgbClr val="FFFF00"/>
                </a:solidFill>
                <a:cs typeface="Tahoma" pitchFamily="34" charset="0"/>
              </a:rPr>
              <a:t>planificación</a:t>
            </a:r>
            <a:r>
              <a:rPr lang="es-CL" sz="1300" dirty="0">
                <a:solidFill>
                  <a:srgbClr val="FFFF00"/>
                </a:solidFill>
                <a:cs typeface="Tahoma" pitchFamily="34" charset="0"/>
              </a:rPr>
              <a:t> fiscal agresiva</a:t>
            </a:r>
          </a:p>
          <a:p>
            <a:pPr marL="663575" lvl="1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CL" sz="1300" dirty="0">
                <a:solidFill>
                  <a:srgbClr val="FFFF00"/>
                </a:solidFill>
                <a:cs typeface="Tahoma" pitchFamily="34" charset="0"/>
              </a:rPr>
              <a:t>Acción 13 – Reexaminar la documentación sobre precios de transferencia </a:t>
            </a:r>
          </a:p>
          <a:p>
            <a:pPr marL="663575" lvl="1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CL" sz="1300" dirty="0">
                <a:solidFill>
                  <a:srgbClr val="FFFF00"/>
                </a:solidFill>
                <a:cs typeface="Tahoma" pitchFamily="34" charset="0"/>
              </a:rPr>
              <a:t>Acción 14 – Hacer más efectivos los mecanismos de resolución de controversias</a:t>
            </a:r>
          </a:p>
          <a:p>
            <a:pPr marL="663575" lvl="1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CL" sz="1300" dirty="0">
                <a:solidFill>
                  <a:srgbClr val="FFFF00"/>
                </a:solidFill>
                <a:cs typeface="Tahoma" pitchFamily="34" charset="0"/>
              </a:rPr>
              <a:t>Acción 15 – Desarrollar un instrumento multilateral que modifique los convenios fiscales bilaterales</a:t>
            </a:r>
          </a:p>
          <a:p>
            <a:pPr marL="320675" lvl="1" indent="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None/>
              <a:defRPr/>
            </a:pPr>
            <a:endParaRPr lang="es-CL" sz="1300" dirty="0">
              <a:solidFill>
                <a:srgbClr val="FFFF00"/>
              </a:solidFill>
              <a:cs typeface="Tahoma" pitchFamily="34" charset="0"/>
            </a:endParaRPr>
          </a:p>
          <a:p>
            <a:pPr marL="320675" lvl="1" indent="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None/>
              <a:defRPr/>
            </a:pPr>
            <a:r>
              <a:rPr lang="es-CL" sz="1300" dirty="0">
                <a:solidFill>
                  <a:srgbClr val="FFFF00"/>
                </a:solidFill>
                <a:cs typeface="Tahoma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http://www.oecd.org/tax/beps/beps-actions.htm</a:t>
            </a:r>
            <a:endParaRPr lang="es-CL" sz="1300" dirty="0">
              <a:solidFill>
                <a:srgbClr val="FFFF00"/>
              </a:solidFill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140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  <a:latin typeface="Arial Rounded MT Bold" panose="020F0704030504030204" pitchFamily="34" charset="0"/>
              </a:rPr>
              <a:t>Plan de </a:t>
            </a:r>
            <a:r>
              <a:rPr lang="en-US" dirty="0" err="1">
                <a:solidFill>
                  <a:srgbClr val="FFFF00"/>
                </a:solidFill>
                <a:latin typeface="Arial Rounded MT Bold" panose="020F0704030504030204" pitchFamily="34" charset="0"/>
              </a:rPr>
              <a:t>acción</a:t>
            </a:r>
            <a:r>
              <a:rPr lang="en-US" dirty="0">
                <a:solidFill>
                  <a:srgbClr val="FFFF00"/>
                </a:solidFill>
                <a:latin typeface="Arial Rounded MT Bold" panose="020F0704030504030204" pitchFamily="34" charset="0"/>
              </a:rPr>
              <a:t> BEPS</a:t>
            </a:r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094030-899E-4377-BF4C-E2A444476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745" y="1700808"/>
            <a:ext cx="7979055" cy="458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100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err="1">
                <a:solidFill>
                  <a:srgbClr val="FFFF00"/>
                </a:solidFill>
                <a:latin typeface="Arial Rounded MT Bold" panose="020F0704030504030204" pitchFamily="34" charset="0"/>
              </a:rPr>
              <a:t>Reformas</a:t>
            </a:r>
            <a:r>
              <a:rPr lang="en-US" dirty="0">
                <a:solidFill>
                  <a:srgbClr val="FFFF00"/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Arial Rounded MT Bold" panose="020F0704030504030204" pitchFamily="34" charset="0"/>
              </a:rPr>
              <a:t>Tributarias</a:t>
            </a:r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C1BD7A-C7A5-430A-A6A5-4A4128A14206}"/>
              </a:ext>
            </a:extLst>
          </p:cNvPr>
          <p:cNvSpPr/>
          <p:nvPr/>
        </p:nvSpPr>
        <p:spPr>
          <a:xfrm>
            <a:off x="827584" y="1556792"/>
            <a:ext cx="7992888" cy="3585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r>
              <a:rPr lang="es-ES" sz="1600" dirty="0">
                <a:solidFill>
                  <a:srgbClr val="FFFF00"/>
                </a:solidFill>
                <a:cs typeface="Tahoma" pitchFamily="34" charset="0"/>
              </a:rPr>
              <a:t>Se tipifican las figuras de abuso y simulación </a:t>
            </a:r>
          </a:p>
          <a:p>
            <a:pPr marL="0" indent="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None/>
              <a:defRPr/>
            </a:pPr>
            <a:endParaRPr lang="es-ES" sz="1300" dirty="0">
              <a:solidFill>
                <a:srgbClr val="FFFF00"/>
              </a:solidFill>
              <a:cs typeface="Tahoma" pitchFamily="34" charset="0"/>
            </a:endParaRPr>
          </a:p>
          <a:p>
            <a:pPr marL="663575" lvl="1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Coca-Cola </a:t>
            </a:r>
            <a:r>
              <a:rPr lang="es-ES" sz="1300" dirty="0" err="1">
                <a:solidFill>
                  <a:srgbClr val="FFFF00"/>
                </a:solidFill>
                <a:cs typeface="Tahoma" pitchFamily="34" charset="0"/>
              </a:rPr>
              <a:t>Embonor</a:t>
            </a: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 S.A. – “no toda planificación tributaria es lícita”</a:t>
            </a:r>
          </a:p>
          <a:p>
            <a:pPr marL="938212" lvl="2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Pérdida tributaria por pago de intereses a filial en Islas Caimán que no tributaba en dicho país por los intereses</a:t>
            </a:r>
          </a:p>
          <a:p>
            <a:pPr marL="938212" lvl="2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Juez concluyó que la deuda y el pago de intereses </a:t>
            </a:r>
            <a:r>
              <a:rPr lang="es-ES" sz="1300" u="sng" dirty="0">
                <a:solidFill>
                  <a:srgbClr val="FFFF00"/>
                </a:solidFill>
                <a:cs typeface="Tahoma" pitchFamily="34" charset="0"/>
              </a:rPr>
              <a:t>carecían jurídicamente de causa</a:t>
            </a: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 	</a:t>
            </a:r>
          </a:p>
          <a:p>
            <a:pPr marL="320040" indent="-320040" algn="just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s-CL" sz="1300" dirty="0">
              <a:solidFill>
                <a:srgbClr val="FFFF00"/>
              </a:solidFill>
              <a:cs typeface="Tahoma" pitchFamily="34" charset="0"/>
            </a:endParaRPr>
          </a:p>
          <a:p>
            <a:pPr marL="342900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 startAt="2"/>
              <a:defRPr/>
            </a:pPr>
            <a:r>
              <a:rPr lang="es-ES" sz="1600" dirty="0">
                <a:solidFill>
                  <a:srgbClr val="FFFF00"/>
                </a:solidFill>
                <a:cs typeface="Tahoma" pitchFamily="34" charset="0"/>
              </a:rPr>
              <a:t>Normas </a:t>
            </a:r>
            <a:r>
              <a:rPr lang="es-ES" sz="1600" dirty="0" err="1">
                <a:solidFill>
                  <a:srgbClr val="FFFF00"/>
                </a:solidFill>
                <a:cs typeface="Tahoma" pitchFamily="34" charset="0"/>
              </a:rPr>
              <a:t>Anti-elusión</a:t>
            </a:r>
            <a:endParaRPr lang="es-ES" sz="1600" dirty="0">
              <a:solidFill>
                <a:srgbClr val="FFFF00"/>
              </a:solidFill>
              <a:cs typeface="Tahoma" pitchFamily="34" charset="0"/>
            </a:endParaRPr>
          </a:p>
          <a:p>
            <a:pPr marL="0" indent="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None/>
              <a:defRPr/>
            </a:pPr>
            <a:endParaRPr lang="es-ES" sz="1300" dirty="0">
              <a:solidFill>
                <a:srgbClr val="FFFF00"/>
              </a:solidFill>
              <a:cs typeface="Tahoma" pitchFamily="34" charset="0"/>
            </a:endParaRPr>
          </a:p>
          <a:p>
            <a:pPr marL="663575" lvl="1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CL" sz="1300" dirty="0">
                <a:solidFill>
                  <a:srgbClr val="FFFF00"/>
                </a:solidFill>
                <a:cs typeface="Tahoma" pitchFamily="34" charset="0"/>
              </a:rPr>
              <a:t>Ley No. 20,780</a:t>
            </a:r>
            <a:endParaRPr lang="es-ES" sz="1300" dirty="0">
              <a:solidFill>
                <a:srgbClr val="FFFF00"/>
              </a:solidFill>
              <a:cs typeface="Tahoma" pitchFamily="34" charset="0"/>
            </a:endParaRPr>
          </a:p>
          <a:p>
            <a:pPr marL="663575" lvl="1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Artículos 4° bis-  Ausencia de buena fe en materia tributaria ante conducta elusiva (30/09/2015)</a:t>
            </a:r>
          </a:p>
          <a:p>
            <a:pPr marL="663575" lvl="1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4º ter – Norma general anti elusión </a:t>
            </a:r>
          </a:p>
          <a:p>
            <a:pPr marL="663575" lvl="1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4° </a:t>
            </a:r>
            <a:r>
              <a:rPr lang="es-ES" sz="1300" dirty="0" err="1">
                <a:solidFill>
                  <a:srgbClr val="FFFF00"/>
                </a:solidFill>
                <a:cs typeface="Tahoma" pitchFamily="34" charset="0"/>
              </a:rPr>
              <a:t>quáter</a:t>
            </a: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 -  Elusión en caso de simulación cuando los actos y negocios jurídicos disimulen la configuración del hecho gravado del impuesto o la naturaleza de los elementos constituíos de la obligación tributaria, o su monto o data de nacimiento.</a:t>
            </a:r>
          </a:p>
          <a:p>
            <a:pPr marL="663575" lvl="1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4° quinquies – Declaración del Tribunal Tributario y Aduanero requerida para fincar abuso</a:t>
            </a:r>
          </a:p>
          <a:p>
            <a:pPr marL="663575" lvl="1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100 bis, 119 y 160 bis del Código Tributario </a:t>
            </a:r>
          </a:p>
        </p:txBody>
      </p:sp>
    </p:spTree>
    <p:extLst>
      <p:ext uri="{BB962C8B-B14F-4D97-AF65-F5344CB8AC3E}">
        <p14:creationId xmlns:p14="http://schemas.microsoft.com/office/powerpoint/2010/main" val="3283644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err="1">
                <a:solidFill>
                  <a:srgbClr val="FFFF00"/>
                </a:solidFill>
                <a:latin typeface="Arial Rounded MT Bold" panose="020F0704030504030204" pitchFamily="34" charset="0"/>
              </a:rPr>
              <a:t>Reformas</a:t>
            </a:r>
            <a:r>
              <a:rPr lang="en-US" dirty="0">
                <a:solidFill>
                  <a:srgbClr val="FFFF00"/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Arial Rounded MT Bold" panose="020F0704030504030204" pitchFamily="34" charset="0"/>
              </a:rPr>
              <a:t>Tributarias</a:t>
            </a:r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54BE30-9B01-4C68-A327-5DFA53412913}"/>
              </a:ext>
            </a:extLst>
          </p:cNvPr>
          <p:cNvSpPr/>
          <p:nvPr/>
        </p:nvSpPr>
        <p:spPr>
          <a:xfrm>
            <a:off x="469816" y="1836256"/>
            <a:ext cx="8229600" cy="318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defRPr/>
            </a:pPr>
            <a:r>
              <a:rPr lang="es-ES" sz="1600" dirty="0">
                <a:solidFill>
                  <a:srgbClr val="FFFF00"/>
                </a:solidFill>
                <a:cs typeface="Tahoma" pitchFamily="34" charset="0"/>
              </a:rPr>
              <a:t>3.    Norma general </a:t>
            </a:r>
            <a:r>
              <a:rPr lang="es-ES" sz="1600" dirty="0" err="1">
                <a:solidFill>
                  <a:srgbClr val="FFFF00"/>
                </a:solidFill>
                <a:cs typeface="Tahoma" pitchFamily="34" charset="0"/>
              </a:rPr>
              <a:t>anti-elusión</a:t>
            </a:r>
            <a:endParaRPr lang="es-ES" sz="1600" dirty="0">
              <a:solidFill>
                <a:srgbClr val="FFFF00"/>
              </a:solidFill>
              <a:cs typeface="Tahoma" pitchFamily="34" charset="0"/>
            </a:endParaRPr>
          </a:p>
          <a:p>
            <a:pPr marL="342900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endParaRPr lang="es-ES" sz="1600" dirty="0">
              <a:solidFill>
                <a:srgbClr val="FFFF00"/>
              </a:solidFill>
              <a:latin typeface="Tahoma" pitchFamily="34" charset="0"/>
              <a:cs typeface="Tahoma" pitchFamily="34" charset="0"/>
            </a:endParaRPr>
          </a:p>
          <a:p>
            <a:pPr marL="663575" lvl="1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4° ter -  </a:t>
            </a:r>
            <a:r>
              <a:rPr lang="es-CL" sz="1300" i="1" dirty="0">
                <a:solidFill>
                  <a:srgbClr val="FFFF00"/>
                </a:solidFill>
                <a:cs typeface="Tahoma" pitchFamily="34" charset="0"/>
              </a:rPr>
              <a:t>Los hechos imponibles contenidos en las leyes tributarias </a:t>
            </a:r>
            <a:r>
              <a:rPr lang="es-CL" sz="1300" i="1" u="sng" dirty="0">
                <a:solidFill>
                  <a:srgbClr val="FFFF00"/>
                </a:solidFill>
                <a:cs typeface="Tahoma" pitchFamily="34" charset="0"/>
              </a:rPr>
              <a:t>no podrán ser eludidos mediante el abuso de las formas jurídicas</a:t>
            </a:r>
            <a:r>
              <a:rPr lang="es-CL" sz="1300" i="1" dirty="0">
                <a:solidFill>
                  <a:srgbClr val="FFFF00"/>
                </a:solidFill>
                <a:cs typeface="Tahoma" pitchFamily="34" charset="0"/>
              </a:rPr>
              <a:t>. Se entenderá que existe abuso en materia tributaria cuando se evite total o parcialmente la realización del hecho gravado, o se disminuya la base imponible o la obligación tributaria, o se postergue o difiera el nacimiento de dicha obligación, mediante actos o negocios jurídicos que, individualmente considerados o en su conjunto, no produzcan resultados o efectos jurídicos o económicos relevantes para el contribuyente o un tercero, que sean distintos de los meramente tributarios a que se refiere este inciso. </a:t>
            </a:r>
          </a:p>
          <a:p>
            <a:pPr marL="663575" lvl="1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CL" sz="1300" i="1" dirty="0">
                <a:solidFill>
                  <a:srgbClr val="FFFF00"/>
                </a:solidFill>
                <a:cs typeface="Tahoma" pitchFamily="34" charset="0"/>
              </a:rPr>
              <a:t>Es legítima la razonable opción de conductas y alternativas contempladas en la legislación tributaria. En consecuencia, no constituirá abuso la sola circunstancia que el mismo resultado económico o jurídico se pueda obtener con otro u otros actos jurídicos que derivarían en una mayor carga tributaria; o que el acto jurídico escogido, o conjunto de ellos, no genere efecto tributario alguno, o bien los genere de manera reducida o diferida en el tiempo o en menor cuantía, siempre que estos efectos sean consecuencia de la ley tributaria.</a:t>
            </a:r>
          </a:p>
          <a:p>
            <a:pPr marL="663575" lvl="1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CL" sz="1300" i="1" dirty="0">
                <a:solidFill>
                  <a:srgbClr val="FFFF00"/>
                </a:solidFill>
                <a:cs typeface="Tahoma" pitchFamily="34" charset="0"/>
              </a:rPr>
              <a:t>En caso de abuso se exigirá la obligación tributaria que emana de los hechos imponibles establecidos en la ley.</a:t>
            </a:r>
          </a:p>
          <a:p>
            <a:pPr marL="663575" lvl="1" indent="-342900" algn="just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CL" sz="1300" dirty="0">
                <a:solidFill>
                  <a:srgbClr val="FFFF00"/>
                </a:solidFill>
                <a:cs typeface="Tahoma" pitchFamily="34" charset="0"/>
              </a:rPr>
              <a:t>Acción 5 BEPS</a:t>
            </a:r>
          </a:p>
        </p:txBody>
      </p:sp>
    </p:spTree>
    <p:extLst>
      <p:ext uri="{BB962C8B-B14F-4D97-AF65-F5344CB8AC3E}">
        <p14:creationId xmlns:p14="http://schemas.microsoft.com/office/powerpoint/2010/main" val="41428533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err="1">
                <a:solidFill>
                  <a:srgbClr val="FFFF00"/>
                </a:solidFill>
                <a:latin typeface="Arial Rounded MT Bold" panose="020F0704030504030204" pitchFamily="34" charset="0"/>
              </a:rPr>
              <a:t>Reformas</a:t>
            </a:r>
            <a:r>
              <a:rPr lang="en-US" dirty="0">
                <a:solidFill>
                  <a:srgbClr val="FFFF00"/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Arial Rounded MT Bold" panose="020F0704030504030204" pitchFamily="34" charset="0"/>
              </a:rPr>
              <a:t>Tributarias</a:t>
            </a:r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3FF5DAA0-128A-45D7-9DF7-0C69DB76D230}"/>
              </a:ext>
            </a:extLst>
          </p:cNvPr>
          <p:cNvSpPr txBox="1">
            <a:spLocks/>
          </p:cNvSpPr>
          <p:nvPr/>
        </p:nvSpPr>
        <p:spPr bwMode="auto">
          <a:xfrm>
            <a:off x="685800" y="1124744"/>
            <a:ext cx="7772400" cy="525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Arial" charset="0"/>
              <a:buNone/>
              <a:defRPr/>
            </a:pPr>
            <a:endParaRPr lang="es-ES" sz="1600" dirty="0">
              <a:cs typeface="Tahoma" pitchFamily="34" charset="0"/>
            </a:endParaRP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SzPct val="100000"/>
              <a:buNone/>
              <a:defRPr/>
            </a:pPr>
            <a:r>
              <a:rPr lang="es-ES" sz="1600" dirty="0">
                <a:solidFill>
                  <a:srgbClr val="FFFF00"/>
                </a:solidFill>
                <a:cs typeface="Tahoma" pitchFamily="34" charset="0"/>
              </a:rPr>
              <a:t>4.    Precios de Transferencia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Arial" charset="0"/>
              <a:buNone/>
              <a:defRPr/>
            </a:pPr>
            <a:endParaRPr lang="es-ES" sz="1300" dirty="0">
              <a:solidFill>
                <a:srgbClr val="FFFF00"/>
              </a:solidFill>
              <a:cs typeface="Tahoma" pitchFamily="34" charset="0"/>
            </a:endParaRP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Regulación general en Art. 41 E LIR </a:t>
            </a: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Declaraciones y fiscalizaciones a contribuyentes con operaciones en el exterior o con paraísos tributarios</a:t>
            </a: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Acción 5: Información relevante de grandes empresas o holdings económicos - Declaración </a:t>
            </a:r>
            <a:r>
              <a:rPr lang="es-ES" sz="1300" dirty="0" err="1">
                <a:solidFill>
                  <a:srgbClr val="FFFF00"/>
                </a:solidFill>
                <a:cs typeface="Tahoma" pitchFamily="34" charset="0"/>
              </a:rPr>
              <a:t>N°</a:t>
            </a: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 1913</a:t>
            </a: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Fundaciones y </a:t>
            </a:r>
            <a:r>
              <a:rPr lang="es-ES" sz="1300" dirty="0" err="1">
                <a:solidFill>
                  <a:srgbClr val="FFFF00"/>
                </a:solidFill>
                <a:cs typeface="Tahoma" pitchFamily="34" charset="0"/>
              </a:rPr>
              <a:t>Trusts</a:t>
            </a: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 Art. 14 Letra E LIR</a:t>
            </a: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CL" sz="1300" dirty="0">
                <a:solidFill>
                  <a:srgbClr val="FFFF00"/>
                </a:solidFill>
                <a:cs typeface="Tahoma" pitchFamily="34" charset="0"/>
              </a:rPr>
              <a:t>Acción 13 BEPS: Declaración Jurada </a:t>
            </a:r>
            <a:r>
              <a:rPr lang="es-CL" sz="1300" dirty="0" err="1">
                <a:solidFill>
                  <a:srgbClr val="FFFF00"/>
                </a:solidFill>
                <a:cs typeface="Tahoma" pitchFamily="34" charset="0"/>
              </a:rPr>
              <a:t>N°</a:t>
            </a:r>
            <a:r>
              <a:rPr lang="es-CL" sz="1300" dirty="0">
                <a:solidFill>
                  <a:srgbClr val="FFFF00"/>
                </a:solidFill>
                <a:cs typeface="Tahoma" pitchFamily="34" charset="0"/>
              </a:rPr>
              <a:t> 1937 (2017)</a:t>
            </a:r>
            <a:endParaRPr lang="es-ES" sz="1600" dirty="0">
              <a:solidFill>
                <a:srgbClr val="FFFF00"/>
              </a:solidFill>
              <a:cs typeface="Tahoma" pitchFamily="34" charset="0"/>
            </a:endParaRP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SzPct val="100000"/>
              <a:buNone/>
              <a:defRPr/>
            </a:pPr>
            <a:endParaRPr lang="es-ES" sz="1600" dirty="0">
              <a:solidFill>
                <a:srgbClr val="FFFF00"/>
              </a:solidFill>
              <a:cs typeface="Tahoma" pitchFamily="34" charset="0"/>
            </a:endParaRP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SzPct val="100000"/>
              <a:buNone/>
              <a:defRPr/>
            </a:pPr>
            <a:r>
              <a:rPr lang="es-ES" sz="1600" dirty="0">
                <a:solidFill>
                  <a:srgbClr val="FFFF00"/>
                </a:solidFill>
                <a:cs typeface="Tahoma" pitchFamily="34" charset="0"/>
              </a:rPr>
              <a:t>5.   Exceso de endeudamiento con partes relacionadas extranjeras</a:t>
            </a: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Antes regulado de manera menos específica y de alcance limitado</a:t>
            </a: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Art. 41F LIR vigente a partir de 2015</a:t>
            </a: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Impuesto único del 35% (vs 4%) por exceso de endeudamiento </a:t>
            </a: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Endeudamiento total anual que exceda 3 a 1 sobre patrimonio</a:t>
            </a: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Excepción de aplicación a entidades financieras (330 días al año 90% créditos) a partir de 2016</a:t>
            </a: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Acción 2 BEPS</a:t>
            </a:r>
          </a:p>
          <a:p>
            <a:pPr marL="320675" lvl="1" indent="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Arial" charset="0"/>
              <a:buNone/>
              <a:defRPr/>
            </a:pPr>
            <a:endParaRPr lang="es-ES" sz="1600" dirty="0">
              <a:solidFill>
                <a:srgbClr val="FFFF00"/>
              </a:solidFill>
              <a:cs typeface="Tahoma" pitchFamily="34" charset="0"/>
            </a:endParaRP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SzPct val="100000"/>
              <a:buNone/>
              <a:defRPr/>
            </a:pPr>
            <a:r>
              <a:rPr lang="es-ES" sz="1600" dirty="0">
                <a:solidFill>
                  <a:srgbClr val="FFFF00"/>
                </a:solidFill>
                <a:cs typeface="Tahoma" pitchFamily="34" charset="0"/>
              </a:rPr>
              <a:t>6.   Rentas Pasivas</a:t>
            </a: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Art. 41 G LIR vigente a partir de 2016</a:t>
            </a: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Tributación de rentas pasivas obtenidas por entidades controladas en el extranjero</a:t>
            </a: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Ingresos de controladas que a su vez sean deducibles en Chile y no estén gravados en el país o estén gravados a una tasa inferior a 35%</a:t>
            </a: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Acción 3 BEPS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Arial" charset="0"/>
              <a:buNone/>
              <a:defRPr/>
            </a:pPr>
            <a:endParaRPr lang="es-ES" sz="1600" dirty="0">
              <a:solidFill>
                <a:srgbClr val="FFFF00"/>
              </a:solidFill>
              <a:latin typeface="Tahoma" pitchFamily="34" charset="0"/>
              <a:cs typeface="Tahoma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 startAt="2"/>
              <a:defRPr/>
            </a:pPr>
            <a:endParaRPr lang="es-ES" sz="1600" dirty="0">
              <a:solidFill>
                <a:srgbClr val="FFFF00"/>
              </a:solidFill>
              <a:latin typeface="Tahoma" pitchFamily="34" charset="0"/>
              <a:cs typeface="Tahoma" pitchFamily="34" charset="0"/>
            </a:endParaRP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endParaRPr lang="es-ES" sz="1000" dirty="0">
              <a:latin typeface="Tahoma" pitchFamily="34" charset="0"/>
              <a:cs typeface="Tahoma" pitchFamily="34" charset="0"/>
            </a:endParaRP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endParaRPr lang="es-ES" sz="1300" dirty="0">
              <a:latin typeface="Tahoma" pitchFamily="34" charset="0"/>
              <a:cs typeface="Tahoma" pitchFamily="34" charset="0"/>
            </a:endParaRP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endParaRPr lang="es-ES" sz="1300" dirty="0">
              <a:latin typeface="Tahoma" pitchFamily="34" charset="0"/>
              <a:cs typeface="Tahoma" pitchFamily="34" charset="0"/>
            </a:endParaRP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lphaUcPeriod"/>
              <a:defRPr/>
            </a:pPr>
            <a:endParaRPr lang="es-ES" sz="1300" dirty="0">
              <a:latin typeface="Tahoma" pitchFamily="34" charset="0"/>
              <a:cs typeface="Tahoma" pitchFamily="34" charset="0"/>
            </a:endParaRP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lphaUcPeriod"/>
              <a:defRPr/>
            </a:pPr>
            <a:endParaRPr lang="es-ES" sz="1300" dirty="0">
              <a:latin typeface="Tahoma" pitchFamily="34" charset="0"/>
              <a:cs typeface="Tahoma" pitchFamily="34" charset="0"/>
            </a:endParaRPr>
          </a:p>
          <a:p>
            <a:pPr marL="320675" lvl="1" indent="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Arial" charset="0"/>
              <a:buNone/>
              <a:defRPr/>
            </a:pPr>
            <a:r>
              <a:rPr lang="es-ES" sz="1300" dirty="0">
                <a:latin typeface="Tahoma" pitchFamily="34" charset="0"/>
                <a:cs typeface="Tahoma" pitchFamily="34" charset="0"/>
              </a:rPr>
              <a:t>  </a:t>
            </a: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endParaRPr lang="es-ES" sz="1600" dirty="0">
              <a:latin typeface="Tahoma" pitchFamily="34" charset="0"/>
              <a:cs typeface="Tahoma" pitchFamily="34" charset="0"/>
            </a:endParaRP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lphaUcPeriod"/>
              <a:defRPr/>
            </a:pPr>
            <a:endParaRPr lang="es-ES" sz="1300" dirty="0">
              <a:latin typeface="Tahoma" pitchFamily="34" charset="0"/>
              <a:cs typeface="Tahoma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 startAt="5"/>
              <a:defRPr/>
            </a:pPr>
            <a:endParaRPr lang="es-ES" sz="1600" dirty="0">
              <a:latin typeface="Tahoma" pitchFamily="34" charset="0"/>
              <a:cs typeface="Tahoma" pitchFamily="34" charset="0"/>
            </a:endParaRP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lphaUcPeriod"/>
              <a:defRPr/>
            </a:pPr>
            <a:endParaRPr lang="es-ES" sz="1300" dirty="0">
              <a:latin typeface="Tahoma" pitchFamily="34" charset="0"/>
              <a:cs typeface="Tahoma" pitchFamily="34" charset="0"/>
            </a:endParaRP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lphaUcPeriod"/>
              <a:defRPr/>
            </a:pPr>
            <a:endParaRPr lang="es-ES" sz="1300" dirty="0">
              <a:latin typeface="Tahoma" pitchFamily="34" charset="0"/>
              <a:cs typeface="Tahoma" pitchFamily="34" charset="0"/>
            </a:endParaRP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lphaUcPeriod"/>
              <a:defRPr/>
            </a:pPr>
            <a:endParaRPr lang="es-ES" sz="1300" dirty="0">
              <a:latin typeface="Tahoma" pitchFamily="34" charset="0"/>
              <a:cs typeface="Tahoma" pitchFamily="34" charset="0"/>
            </a:endParaRPr>
          </a:p>
          <a:p>
            <a:pPr marL="320675" lvl="1" indent="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Arial" charset="0"/>
              <a:buNone/>
              <a:defRPr/>
            </a:pPr>
            <a:endParaRPr lang="es-ES" sz="1300" dirty="0">
              <a:latin typeface="Tahoma" pitchFamily="34" charset="0"/>
              <a:cs typeface="Tahoma" pitchFamily="34" charset="0"/>
            </a:endParaRPr>
          </a:p>
          <a:p>
            <a:pPr marL="266700" indent="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Arial" charset="0"/>
              <a:buNone/>
              <a:defRPr/>
            </a:pPr>
            <a:endParaRPr lang="es-ES" sz="1200" dirty="0">
              <a:latin typeface="Tahoma" pitchFamily="34" charset="0"/>
              <a:cs typeface="Tahoma" pitchFamily="34" charset="0"/>
            </a:endParaRPr>
          </a:p>
          <a:p>
            <a:pPr marL="320675" lvl="1" indent="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Arial" charset="0"/>
              <a:buNone/>
              <a:defRPr/>
            </a:pPr>
            <a:endParaRPr lang="es-ES" sz="1400" dirty="0">
              <a:latin typeface="Tahoma" pitchFamily="34" charset="0"/>
              <a:cs typeface="Tahoma" pitchFamily="34" charset="0"/>
            </a:endParaRPr>
          </a:p>
          <a:p>
            <a:pPr marL="320675" lvl="1" indent="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Arial" charset="0"/>
              <a:buNone/>
              <a:defRPr/>
            </a:pPr>
            <a:endParaRPr lang="es-ES" sz="1400" dirty="0">
              <a:latin typeface="Tahoma" pitchFamily="34" charset="0"/>
              <a:cs typeface="Tahoma" pitchFamily="34" charset="0"/>
            </a:endParaRPr>
          </a:p>
          <a:p>
            <a:pPr marL="342900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 startAt="4"/>
              <a:defRPr/>
            </a:pPr>
            <a:endParaRPr lang="es-ES" sz="1400" dirty="0">
              <a:latin typeface="Tahoma" pitchFamily="34" charset="0"/>
              <a:cs typeface="Tahoma" pitchFamily="34" charset="0"/>
            </a:endParaRPr>
          </a:p>
          <a:p>
            <a:pPr marL="361950" lvl="1" indent="-361950" algn="just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 2"/>
              <a:buNone/>
              <a:defRPr/>
            </a:pPr>
            <a:endParaRPr lang="es-CL" sz="1200" dirty="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922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err="1">
                <a:solidFill>
                  <a:srgbClr val="FFFF00"/>
                </a:solidFill>
                <a:latin typeface="Arial Rounded MT Bold" panose="020F0704030504030204" pitchFamily="34" charset="0"/>
              </a:rPr>
              <a:t>Reformas</a:t>
            </a:r>
            <a:r>
              <a:rPr lang="en-US" dirty="0">
                <a:solidFill>
                  <a:srgbClr val="FFFF00"/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Arial Rounded MT Bold" panose="020F0704030504030204" pitchFamily="34" charset="0"/>
              </a:rPr>
              <a:t>Tributarias</a:t>
            </a:r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FB0A65D3-86E6-4E17-91CB-4979D3F5F7A4}"/>
              </a:ext>
            </a:extLst>
          </p:cNvPr>
          <p:cNvSpPr txBox="1">
            <a:spLocks/>
          </p:cNvSpPr>
          <p:nvPr/>
        </p:nvSpPr>
        <p:spPr bwMode="auto">
          <a:xfrm>
            <a:off x="880053" y="1124744"/>
            <a:ext cx="7772400" cy="525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20040" indent="-320040" algn="just" fontAlgn="auto">
              <a:spcBef>
                <a:spcPts val="0"/>
              </a:spcBef>
              <a:spcAft>
                <a:spcPts val="0"/>
              </a:spcAft>
              <a:buFont typeface="Wingdings"/>
              <a:buChar char=""/>
              <a:defRPr/>
            </a:pPr>
            <a:endParaRPr lang="es-CL" sz="1400" dirty="0">
              <a:latin typeface="Tahoma" pitchFamily="34" charset="0"/>
              <a:cs typeface="Tahoma" pitchFamily="34" charset="0"/>
            </a:endParaRPr>
          </a:p>
          <a:p>
            <a:pPr marL="320675" lvl="1" indent="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Arial" charset="0"/>
              <a:buNone/>
              <a:defRPr/>
            </a:pPr>
            <a:endParaRPr lang="es-ES" sz="1300" dirty="0">
              <a:cs typeface="Tahoma" pitchFamily="34" charset="0"/>
            </a:endParaRP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SzPct val="100000"/>
              <a:buNone/>
              <a:defRPr/>
            </a:pPr>
            <a:r>
              <a:rPr lang="es-ES" sz="1600" dirty="0">
                <a:solidFill>
                  <a:srgbClr val="FFFF00"/>
                </a:solidFill>
                <a:cs typeface="Tahoma" pitchFamily="34" charset="0"/>
              </a:rPr>
              <a:t>7.   Operaciones con territorios o jurisdicciones de preferencia fiscal</a:t>
            </a: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endParaRPr lang="es-ES" sz="1300" dirty="0">
              <a:solidFill>
                <a:srgbClr val="FFFF00"/>
              </a:solidFill>
              <a:cs typeface="Tahoma" pitchFamily="34" charset="0"/>
            </a:endParaRP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Art. 41 H LIR</a:t>
            </a: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Rentas inferiores en un 50% a la renta sujeta en Chile (2015)</a:t>
            </a: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No haya convenio de intercambio de información (2015)</a:t>
            </a: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No haya fiscalización de precios de transferencia conforme a OCDE u ONU (2015)</a:t>
            </a: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No se cumplan estándares de transparencia e intercambio de información conforme OCDE (2016)</a:t>
            </a: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Legislaciones con regímenes preferenciales para fines fiscales que no cumplan con los estándares internacionales en la materia conforme a OCDE (2016)</a:t>
            </a: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Regímenes territoriales (2015)</a:t>
            </a: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r>
              <a:rPr lang="es-ES" sz="1300" dirty="0">
                <a:solidFill>
                  <a:srgbClr val="FFFF00"/>
                </a:solidFill>
                <a:cs typeface="Tahoma" pitchFamily="34" charset="0"/>
              </a:rPr>
              <a:t>Régimen excluye países miembros de la OCDE (2015)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 startAt="2"/>
              <a:defRPr/>
            </a:pPr>
            <a:endParaRPr lang="es-ES" sz="1600" dirty="0">
              <a:latin typeface="Tahoma" pitchFamily="34" charset="0"/>
              <a:cs typeface="Tahoma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 startAt="2"/>
              <a:defRPr/>
            </a:pPr>
            <a:endParaRPr lang="es-ES" sz="1600" dirty="0">
              <a:latin typeface="Tahoma" pitchFamily="34" charset="0"/>
              <a:cs typeface="Tahoma" pitchFamily="34" charset="0"/>
            </a:endParaRP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endParaRPr lang="es-ES" sz="1000" dirty="0">
              <a:latin typeface="Tahoma" pitchFamily="34" charset="0"/>
              <a:cs typeface="Tahoma" pitchFamily="34" charset="0"/>
            </a:endParaRP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endParaRPr lang="es-ES" sz="1300" dirty="0">
              <a:latin typeface="Tahoma" pitchFamily="34" charset="0"/>
              <a:cs typeface="Tahoma" pitchFamily="34" charset="0"/>
            </a:endParaRP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/>
            </a:pPr>
            <a:endParaRPr lang="es-ES" sz="1300" dirty="0">
              <a:latin typeface="Tahoma" pitchFamily="34" charset="0"/>
              <a:cs typeface="Tahoma" pitchFamily="34" charset="0"/>
            </a:endParaRP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lphaUcPeriod"/>
              <a:defRPr/>
            </a:pPr>
            <a:endParaRPr lang="es-ES" sz="1300" dirty="0">
              <a:latin typeface="Tahoma" pitchFamily="34" charset="0"/>
              <a:cs typeface="Tahoma" pitchFamily="34" charset="0"/>
            </a:endParaRP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lphaUcPeriod"/>
              <a:defRPr/>
            </a:pPr>
            <a:endParaRPr lang="es-ES" sz="1300" dirty="0">
              <a:latin typeface="Tahoma" pitchFamily="34" charset="0"/>
              <a:cs typeface="Tahoma" pitchFamily="34" charset="0"/>
            </a:endParaRPr>
          </a:p>
          <a:p>
            <a:pPr marL="320675" lvl="1" indent="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Arial" charset="0"/>
              <a:buNone/>
              <a:defRPr/>
            </a:pPr>
            <a:r>
              <a:rPr lang="es-ES" sz="1300" dirty="0">
                <a:latin typeface="Tahoma" pitchFamily="34" charset="0"/>
                <a:cs typeface="Tahoma" pitchFamily="34" charset="0"/>
              </a:rPr>
              <a:t>  </a:t>
            </a: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  <a:defRPr/>
            </a:pPr>
            <a:endParaRPr lang="es-ES" sz="1600" dirty="0">
              <a:latin typeface="Tahoma" pitchFamily="34" charset="0"/>
              <a:cs typeface="Tahoma" pitchFamily="34" charset="0"/>
            </a:endParaRP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lphaUcPeriod"/>
              <a:defRPr/>
            </a:pPr>
            <a:endParaRPr lang="es-ES" sz="1300" dirty="0">
              <a:latin typeface="Tahoma" pitchFamily="34" charset="0"/>
              <a:cs typeface="Tahoma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 startAt="5"/>
              <a:defRPr/>
            </a:pPr>
            <a:endParaRPr lang="es-ES" sz="1600" dirty="0">
              <a:latin typeface="Tahoma" pitchFamily="34" charset="0"/>
              <a:cs typeface="Tahoma" pitchFamily="34" charset="0"/>
            </a:endParaRP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lphaUcPeriod"/>
              <a:defRPr/>
            </a:pPr>
            <a:endParaRPr lang="es-ES" sz="1300" dirty="0">
              <a:latin typeface="Tahoma" pitchFamily="34" charset="0"/>
              <a:cs typeface="Tahoma" pitchFamily="34" charset="0"/>
            </a:endParaRP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lphaUcPeriod"/>
              <a:defRPr/>
            </a:pPr>
            <a:endParaRPr lang="es-ES" sz="1300" dirty="0">
              <a:latin typeface="Tahoma" pitchFamily="34" charset="0"/>
              <a:cs typeface="Tahoma" pitchFamily="34" charset="0"/>
            </a:endParaRPr>
          </a:p>
          <a:p>
            <a:pPr marL="663575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lphaUcPeriod"/>
              <a:defRPr/>
            </a:pPr>
            <a:endParaRPr lang="es-ES" sz="1300" dirty="0">
              <a:latin typeface="Tahoma" pitchFamily="34" charset="0"/>
              <a:cs typeface="Tahoma" pitchFamily="34" charset="0"/>
            </a:endParaRPr>
          </a:p>
          <a:p>
            <a:pPr marL="320675" lvl="1" indent="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Arial" charset="0"/>
              <a:buNone/>
              <a:defRPr/>
            </a:pPr>
            <a:endParaRPr lang="es-ES" sz="1300" dirty="0">
              <a:latin typeface="Tahoma" pitchFamily="34" charset="0"/>
              <a:cs typeface="Tahoma" pitchFamily="34" charset="0"/>
            </a:endParaRPr>
          </a:p>
          <a:p>
            <a:pPr marL="266700" indent="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Arial" charset="0"/>
              <a:buNone/>
              <a:defRPr/>
            </a:pPr>
            <a:endParaRPr lang="es-ES" sz="1200" dirty="0">
              <a:latin typeface="Tahoma" pitchFamily="34" charset="0"/>
              <a:cs typeface="Tahoma" pitchFamily="34" charset="0"/>
            </a:endParaRPr>
          </a:p>
          <a:p>
            <a:pPr marL="320675" lvl="1" indent="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Arial" charset="0"/>
              <a:buNone/>
              <a:defRPr/>
            </a:pPr>
            <a:endParaRPr lang="es-ES" sz="1400" dirty="0">
              <a:latin typeface="Tahoma" pitchFamily="34" charset="0"/>
              <a:cs typeface="Tahoma" pitchFamily="34" charset="0"/>
            </a:endParaRPr>
          </a:p>
          <a:p>
            <a:pPr marL="320675" lvl="1" indent="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Arial" charset="0"/>
              <a:buNone/>
              <a:defRPr/>
            </a:pPr>
            <a:endParaRPr lang="es-ES" sz="1400" dirty="0">
              <a:latin typeface="Tahoma" pitchFamily="34" charset="0"/>
              <a:cs typeface="Tahoma" pitchFamily="34" charset="0"/>
            </a:endParaRPr>
          </a:p>
          <a:p>
            <a:pPr marL="342900" lvl="1" indent="-342900" algn="just" fontAlgn="auto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 startAt="4"/>
              <a:defRPr/>
            </a:pPr>
            <a:endParaRPr lang="es-ES" sz="1400" dirty="0">
              <a:latin typeface="Tahoma" pitchFamily="34" charset="0"/>
              <a:cs typeface="Tahoma" pitchFamily="34" charset="0"/>
            </a:endParaRPr>
          </a:p>
          <a:p>
            <a:pPr marL="361950" lvl="1" indent="-361950" algn="just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 2"/>
              <a:buNone/>
              <a:defRPr/>
            </a:pPr>
            <a:endParaRPr lang="es-CL" sz="1200" dirty="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27959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AI ICHDT Template.potx" id="{BE30DAC6-ADD9-46EC-9A81-DD4CF978016D}" vid="{5D973027-CF9F-4A35-8511-BBD47EA6B1D9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1AD1F4D-760B-4C90-86B9-31316F5C395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Primera Jornada Derecho Tributario UAI ICHDT Template</Template>
  <TotalTime>123</TotalTime>
  <Words>1344</Words>
  <Application>Microsoft Office PowerPoint</Application>
  <PresentationFormat>Presentación en pantalla (4:3)</PresentationFormat>
  <Paragraphs>238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1" baseType="lpstr">
      <vt:lpstr>Arial</vt:lpstr>
      <vt:lpstr>Arial Rounded MT Bold</vt:lpstr>
      <vt:lpstr>Calibri</vt:lpstr>
      <vt:lpstr>Tahoma</vt:lpstr>
      <vt:lpstr>Wingdings</vt:lpstr>
      <vt:lpstr>Wingdings 2</vt:lpstr>
      <vt:lpstr>Tema de Office</vt:lpstr>
      <vt:lpstr>Presentación de PowerPoint</vt:lpstr>
      <vt:lpstr>“La internacionalización del derecho tributario chileno, el intercambio de información y la seguridad jurídica"</vt:lpstr>
      <vt:lpstr>Antecedentes </vt:lpstr>
      <vt:lpstr>Antecedentes </vt:lpstr>
      <vt:lpstr>Presentación de PowerPoint</vt:lpstr>
      <vt:lpstr>Presentación de PowerPoint</vt:lpstr>
      <vt:lpstr>BEPS</vt:lpstr>
      <vt:lpstr>Plan de acción BEPS</vt:lpstr>
      <vt:lpstr>Plan de acción BEPS</vt:lpstr>
      <vt:lpstr>Plan de acción BEPS</vt:lpstr>
      <vt:lpstr>Reformas Tributarias</vt:lpstr>
      <vt:lpstr>Reformas Tributarias</vt:lpstr>
      <vt:lpstr>Reformas Tributarias</vt:lpstr>
      <vt:lpstr>Reformas Tributarias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keywords/>
  <cp:lastModifiedBy>Usuario</cp:lastModifiedBy>
  <cp:revision>21</cp:revision>
  <dcterms:created xsi:type="dcterms:W3CDTF">2018-11-16T13:49:15Z</dcterms:created>
  <dcterms:modified xsi:type="dcterms:W3CDTF">2019-02-01T12:40:56Z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TC019600869991</vt:lpwstr>
  </property>
</Properties>
</file>