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5"/>
  </p:notesMasterIdLst>
  <p:sldIdLst>
    <p:sldId id="282" r:id="rId3"/>
    <p:sldId id="280" r:id="rId4"/>
    <p:sldId id="274" r:id="rId5"/>
    <p:sldId id="295" r:id="rId6"/>
    <p:sldId id="297" r:id="rId7"/>
    <p:sldId id="296" r:id="rId8"/>
    <p:sldId id="294" r:id="rId9"/>
    <p:sldId id="283" r:id="rId10"/>
    <p:sldId id="293" r:id="rId11"/>
    <p:sldId id="299" r:id="rId12"/>
    <p:sldId id="300" r:id="rId13"/>
    <p:sldId id="298" r:id="rId14"/>
  </p:sldIdLst>
  <p:sldSz cx="9144000" cy="6858000" type="screen4x3"/>
  <p:notesSz cx="6858000" cy="9144000"/>
  <p:defaultTextStyle>
    <a:defPPr>
      <a:defRPr lang="es-V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8F8F8"/>
    <a:srgbClr val="000000"/>
    <a:srgbClr val="FFCC66"/>
    <a:srgbClr val="FFFFCC"/>
    <a:srgbClr val="EAEAEA"/>
    <a:srgbClr val="FF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C40C43-A0CA-4132-9E40-18354723A721}" type="datetimeFigureOut">
              <a:rPr lang="es-VE"/>
              <a:pPr>
                <a:defRPr/>
              </a:pPr>
              <a:t>21/11/2018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V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V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A75B01-8818-4657-B9FB-489D3D0BE58E}" type="slidenum">
              <a:rPr lang="es-VE"/>
              <a:pPr>
                <a:defRPr/>
              </a:pPr>
              <a:t>‹#›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38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5D45-1234-4F01-B17D-D5628A6C32FC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E8522-A8DB-4F06-987E-F9E6AED2E505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7FBF-0316-48B0-9512-F03F1B808335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29159-C623-47B6-8C48-A55EF48AA3E7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D54B9-E2DE-4429-BADD-7BB8D7846175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FF32-EAAA-4CE4-833C-1943E55E2C68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6ADC2-8F02-4234-892B-72E6DA1C9A7E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C533E-2051-4A91-90F9-E12E6F7AD84B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EE4F-C61A-4B28-8E0B-EAE60732C90C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8AC5-5C4A-4751-9F87-4908E8E5EBCA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5CA25-C474-402D-A91C-5B59A42F4CA0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FADC5-556F-486B-A2DE-C645C89C96C5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45B7-75EE-4427-B072-AE84B6E64EE5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09E0-66FE-4A28-9FC9-B51FEF66DB3E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554DF-D7D3-434A-A114-AFF9407E9179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BFE7-CF61-4CED-AC0C-4AAAAD337BDF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CL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EFDE-8617-4C1B-AD75-BB0C2DC694DF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E0EC-2A81-4ABB-9F9A-A614722482CB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6D27-7344-4B3C-A2E0-A39C6DC2FB5F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E8A17-5FA2-45BE-B64D-5F22C61AE8FD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B913E-6F76-498C-9B4F-3FDB85CCD4F4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B8AA1-533F-4AFD-A5AA-15612E0A39A7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L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L" smtClean="0"/>
              <a:t>Haga clic para modificar el estilo de texto del patrón</a:t>
            </a:r>
          </a:p>
          <a:p>
            <a:pPr lvl="1"/>
            <a:r>
              <a:rPr lang="es-CL" smtClean="0"/>
              <a:t>Segundo nivel</a:t>
            </a:r>
          </a:p>
          <a:p>
            <a:pPr lvl="2"/>
            <a:r>
              <a:rPr lang="es-CL" smtClean="0"/>
              <a:t>Tercer nivel</a:t>
            </a:r>
          </a:p>
          <a:p>
            <a:pPr lvl="3"/>
            <a:r>
              <a:rPr lang="es-CL" smtClean="0"/>
              <a:t>Cuarto nivel</a:t>
            </a:r>
          </a:p>
          <a:p>
            <a:pPr lvl="4"/>
            <a:r>
              <a:rPr lang="es-CL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A1A776-E6C3-43D1-81DA-679603A15545}" type="datetimeFigureOut">
              <a:rPr lang="es-CL" smtClean="0"/>
              <a:pPr>
                <a:defRPr/>
              </a:pPr>
              <a:t>21-11-2018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A4E8BD-4B35-4100-A390-B19A8EA2DBC4}" type="slidenum">
              <a:rPr lang="es-CL" smtClean="0"/>
              <a:pPr>
                <a:defRPr/>
              </a:pPr>
              <a:t>‹#›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640"/>
            <a:ext cx="5976664" cy="3119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15" y="349978"/>
            <a:ext cx="3340630" cy="2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Seguridad Jurídica en Materia </a:t>
            </a: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</a:t>
            </a: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ributaria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69368" y="4608711"/>
            <a:ext cx="6400800" cy="1752600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Francisco </a:t>
            </a:r>
            <a:r>
              <a:rPr lang="es-CL" dirty="0" err="1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Selamé</a:t>
            </a: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 M.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16224" cy="152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Autorretrat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197" y="13380"/>
            <a:ext cx="9271197" cy="65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9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64696"/>
          </a:xfrm>
        </p:spPr>
        <p:txBody>
          <a:bodyPr/>
          <a:lstStyle/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SEGURIDAD JURIDICA EN GENERAL</a:t>
            </a: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Concepto   (vinculación con el Estado y el Derecho)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Principio General de Derecho 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Rango Constitucional / Rango legal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Imbricación con otros Principios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Fundamento de Instituciones Jurídicas</a:t>
            </a:r>
            <a:endParaRPr lang="es-CL" sz="2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2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64696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MANIFESTACIONES DE LA SEGURIDAD JURIDICA</a:t>
            </a: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En el ámbito legislativo</a:t>
            </a: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En el ámbito administrativo</a:t>
            </a: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En el ámbito judicial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9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64696"/>
          </a:xfrm>
        </p:spPr>
        <p:txBody>
          <a:bodyPr/>
          <a:lstStyle/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MANIFESTACIONES DE LA SEGURIDAD JURIDICA EN MATERIA LEGAL TRIBUTARIA</a:t>
            </a: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Existencia de Normas/ausencia de </a:t>
            </a:r>
            <a:r>
              <a:rPr lang="es-CL" sz="2800" dirty="0" err="1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vacios</a:t>
            </a:r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 legislativos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Coherencia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Mutabilidad ordenada del ordenamiento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Permanencia de las normas </a:t>
            </a: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35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64696"/>
          </a:xfrm>
        </p:spPr>
        <p:txBody>
          <a:bodyPr/>
          <a:lstStyle/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HIPERTROFIA NORMATIVA GENERAL</a:t>
            </a:r>
          </a:p>
          <a:p>
            <a:endParaRPr lang="es-CL" sz="2800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LEY 20.630 de 24 de septiembre de 2012 PERFECCIONA LA LEGISLACION TRIBUTARIA  y FINANCIA LA REFORMA EDUCACIONAL.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PROYECTO DE LEY DE REFORMA TRIBUTARIA de 31 de marzo 2014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Protocolo de Acuerdo de 8 de julio de 2014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LEY 20.780 del 29 de septiembre de 2014 REFORMA TRIBUTARIA QUE MODIFICA EL SISTEMA DE TRIBUTACION DE LA RENTA E INTRODUCE DIVERSOS AJUSTES EN EL SISTEMA TRIBUTARIO</a:t>
            </a:r>
          </a:p>
        </p:txBody>
      </p:sp>
    </p:spTree>
    <p:extLst>
      <p:ext uri="{BB962C8B-B14F-4D97-AF65-F5344CB8AC3E}">
        <p14:creationId xmlns:p14="http://schemas.microsoft.com/office/powerpoint/2010/main" val="127049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836712"/>
            <a:ext cx="763284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LEY 20.899 del 8 de febrero de </a:t>
            </a:r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2016.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SIMPLIFICA </a:t>
            </a:r>
            <a:r>
              <a:rPr lang="es-CL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EL SISTEMA DE TRIBUTACION A LA RENTA Y PERFECCIONA OTRAS DISPOSICIONES LEGALES </a:t>
            </a:r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TRIBUTARIAS</a:t>
            </a:r>
          </a:p>
          <a:p>
            <a:endParaRPr lang="es-CL" sz="2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PROYECTO DE LEY </a:t>
            </a:r>
            <a:r>
              <a:rPr lang="es-CL" sz="28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QUE MODERNIZA LA LEGISLACION TRIBUTARIA</a:t>
            </a:r>
            <a:endParaRPr lang="es-CL" sz="2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0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64696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Efecto en las instituciones</a:t>
            </a: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Concepto de Renta Atribuida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Tratamiento tributario del mayor valor en la enajenación de bienes raíces.</a:t>
            </a:r>
          </a:p>
          <a:p>
            <a:pPr marL="1828800" lvl="4" indent="0">
              <a:buNone/>
            </a:pPr>
            <a:endParaRPr lang="es-CL" sz="1600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64696"/>
          </a:xfrm>
        </p:spPr>
        <p:txBody>
          <a:bodyPr/>
          <a:lstStyle/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MANIFESTACIONES DE LA SEGURIDAD JURIDICA EN MATERIA  ADMINISTRATIVA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Fiscalización in illo tempore de pérdidas, créditos fiscales y capital propio tributario</a:t>
            </a: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3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64696"/>
          </a:xfrm>
        </p:spPr>
        <p:txBody>
          <a:bodyPr/>
          <a:lstStyle/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MANIFESTACIONES DE LA SEGURIDAD JURIDICA EN MATERIA JUDICIAL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El concepto de gasto necesario  en la jurisprudencia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El concepto de elusión en la jurisprudencia</a:t>
            </a: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10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264696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Conclusión</a:t>
            </a: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	La única seguridad ha sido la inseguridad 	jurídica en materia impositiva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CL" dirty="0" smtClean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82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AI ICHDT Template.potx" id="{BE30DAC6-ADD9-46EC-9A81-DD4CF978016D}" vid="{5D973027-CF9F-4A35-8511-BBD47EA6B1D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1AD1F4D-760B-4C90-86B9-31316F5C39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1717</TotalTime>
  <Words>245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Arial Rounded MT Bold</vt:lpstr>
      <vt:lpstr>Calibri</vt:lpstr>
      <vt:lpstr>Tema de Office</vt:lpstr>
      <vt:lpstr>PowerPoint Presentation</vt:lpstr>
      <vt:lpstr>Seguridad Jurídica en Materia Tributaria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keywords/>
  <cp:lastModifiedBy>Francisco Selame</cp:lastModifiedBy>
  <cp:revision>20</cp:revision>
  <dcterms:created xsi:type="dcterms:W3CDTF">2018-11-16T13:49:15Z</dcterms:created>
  <dcterms:modified xsi:type="dcterms:W3CDTF">2018-11-22T19:35:06Z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TC019600869991</vt:lpwstr>
  </property>
</Properties>
</file>