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2"/>
  </p:notesMasterIdLst>
  <p:sldIdLst>
    <p:sldId id="282" r:id="rId3"/>
    <p:sldId id="280" r:id="rId4"/>
    <p:sldId id="274" r:id="rId5"/>
    <p:sldId id="275" r:id="rId6"/>
    <p:sldId id="283" r:id="rId7"/>
    <p:sldId id="284" r:id="rId8"/>
    <p:sldId id="285" r:id="rId9"/>
    <p:sldId id="286" r:id="rId10"/>
    <p:sldId id="287" r:id="rId11"/>
  </p:sldIdLst>
  <p:sldSz cx="9144000" cy="6858000" type="screen4x3"/>
  <p:notesSz cx="6858000" cy="9144000"/>
  <p:defaultTextStyle>
    <a:defPPr>
      <a:defRPr lang="es-V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8F8F8"/>
    <a:srgbClr val="000000"/>
    <a:srgbClr val="FFCC66"/>
    <a:srgbClr val="FFFFCC"/>
    <a:srgbClr val="EAEAEA"/>
    <a:srgbClr val="FFFF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 autoAdjust="0"/>
  </p:normalViewPr>
  <p:slideViewPr>
    <p:cSldViewPr>
      <p:cViewPr varScale="1">
        <p:scale>
          <a:sx n="73" d="100"/>
          <a:sy n="73" d="100"/>
        </p:scale>
        <p:origin x="132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C40C43-A0CA-4132-9E40-18354723A721}" type="datetimeFigureOut">
              <a:rPr lang="es-VE"/>
              <a:pPr>
                <a:defRPr/>
              </a:pPr>
              <a:t>23-11-2018</a:t>
            </a:fld>
            <a:endParaRPr lang="es-VE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VE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V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A75B01-8818-4657-B9FB-489D3D0BE58E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1938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95D45-1234-4F01-B17D-D5628A6C32FC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E8522-A8DB-4F06-987E-F9E6AED2E505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17FBF-0316-48B0-9512-F03F1B808335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29159-C623-47B6-8C48-A55EF48AA3E7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D54B9-E2DE-4429-BADD-7BB8D7846175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BFF32-EAAA-4CE4-833C-1943E55E2C68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6ADC2-8F02-4234-892B-72E6DA1C9A7E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C533E-2051-4A91-90F9-E12E6F7AD84B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9EE4F-C61A-4B28-8E0B-EAE60732C90C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8AC5-5C4A-4751-9F87-4908E8E5EBCA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5CA25-C474-402D-A91C-5B59A42F4CA0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FADC5-556F-486B-A2DE-C645C89C96C5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45B7-75EE-4427-B072-AE84B6E64EE5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09E0-66FE-4A28-9FC9-B51FEF66DB3E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554DF-D7D3-434A-A114-AFF9407E9179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BFE7-CF61-4CED-AC0C-4AAAAD337BDF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dirty="0" smtClean="0"/>
              <a:t>Haga clic en el icono para agregar una imagen</a:t>
            </a:r>
            <a:endParaRPr lang="es-CL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EFDE-8617-4C1B-AD75-BB0C2DC694DF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3E0EC-2A81-4ABB-9F9A-A614722482CB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46D27-7344-4B3C-A2E0-A39C6DC2FB5F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E8A17-5FA2-45BE-B64D-5F22C61AE8FD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B913E-6F76-498C-9B4F-3FDB85CCD4F4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B8AA1-533F-4AFD-A5AA-15612E0A39A7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L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CL" smtClean="0"/>
              <a:t>Haga clic para modificar el estilo de texto del patrón</a:t>
            </a:r>
          </a:p>
          <a:p>
            <a:pPr lvl="1"/>
            <a:r>
              <a:rPr lang="es-CL" smtClean="0"/>
              <a:t>Segundo nivel</a:t>
            </a:r>
          </a:p>
          <a:p>
            <a:pPr lvl="2"/>
            <a:r>
              <a:rPr lang="es-CL" smtClean="0"/>
              <a:t>Tercer nivel</a:t>
            </a:r>
          </a:p>
          <a:p>
            <a:pPr lvl="3"/>
            <a:r>
              <a:rPr lang="es-CL" smtClean="0"/>
              <a:t>Cuarto nivel</a:t>
            </a:r>
          </a:p>
          <a:p>
            <a:pPr lvl="4"/>
            <a:r>
              <a:rPr lang="es-CL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A1A776-E6C3-43D1-81DA-679603A15545}" type="datetimeFigureOut">
              <a:rPr lang="es-CL" smtClean="0"/>
              <a:pPr>
                <a:defRPr/>
              </a:pPr>
              <a:t>23-11-2018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A4E8BD-4B35-4100-A390-B19A8EA2DBC4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8640"/>
            <a:ext cx="5976664" cy="31199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15" y="349978"/>
            <a:ext cx="3340630" cy="2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5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848872" cy="3960440"/>
          </a:xfrm>
        </p:spPr>
        <p:txBody>
          <a:bodyPr/>
          <a:lstStyle/>
          <a:p>
            <a:r>
              <a:rPr lang="es-CL" sz="32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Las Reformas Tributarias y la Seguridad Jurídica.</a:t>
            </a: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/>
            </a:r>
            <a:b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</a:b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69368" y="4608711"/>
            <a:ext cx="6400800" cy="1752600"/>
          </a:xfrm>
        </p:spPr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Juan Manuel Baraona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0688"/>
            <a:ext cx="2016224" cy="152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7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La Reforma de 1990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Artículo 20bis:</a:t>
            </a:r>
          </a:p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….se aplicará anualmente sólo sobre los retiros en dinero o en especies que efectúen las empresarios o socios y las cantidades distribuidas a cualquier título por las sociedades anónimas y en comandita por acciones….</a:t>
            </a:r>
          </a:p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¿Qué significaba y qué sucedió?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8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Los créditos externos y sobreendeudamiento.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 Ley 19.738. 18. junio. 2001.</a:t>
            </a:r>
          </a:p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Tasa de 35% en caso de:</a:t>
            </a:r>
          </a:p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		sobreendeudamiento y</a:t>
            </a:r>
          </a:p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		relación</a:t>
            </a:r>
          </a:p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hay relación respecto de aquel financiamiento otorgado con garantías en dinero o en valores de terceros.</a:t>
            </a:r>
          </a:p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Vigencia 19. Junio.2001.</a:t>
            </a:r>
          </a:p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08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Los créditos externos y sobreendeudamiento.</a:t>
            </a:r>
            <a:endParaRPr lang="es-CL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es-CL" dirty="0" smtClean="0">
                <a:solidFill>
                  <a:srgbClr val="FFFF00"/>
                </a:solidFill>
              </a:rPr>
              <a:t>¿Qué ocurrió?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Ley 19.879 .24.junio.2003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“en dinero o en valores representativos de dinero…”.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Vigencia 1.enero.2003.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Ley 20.780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“</a:t>
            </a:r>
            <a:r>
              <a:rPr lang="es-CL" dirty="0" smtClean="0"/>
              <a:t> </a:t>
            </a:r>
            <a:r>
              <a:rPr lang="es-CL" dirty="0" smtClean="0">
                <a:solidFill>
                  <a:srgbClr val="FFFF00"/>
                </a:solidFill>
              </a:rPr>
              <a:t>con garantía directa o indirecta de terceros,”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Ley de Modernización. </a:t>
            </a:r>
            <a:endParaRPr lang="es-CL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</a:rPr>
              <a:t>Las sorpresas de la renta atribuida</a:t>
            </a:r>
            <a:endParaRPr lang="es-CL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 smtClean="0">
              <a:solidFill>
                <a:srgbClr val="FFFF00"/>
              </a:solidFill>
            </a:endParaRPr>
          </a:p>
          <a:p>
            <a:r>
              <a:rPr lang="es-CL" dirty="0" smtClean="0">
                <a:solidFill>
                  <a:srgbClr val="FFFF00"/>
                </a:solidFill>
              </a:rPr>
              <a:t>Se puede pagar bastante más que el 35%.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Renta atribuida  $ 1.000.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Cuentas por cobrar $ 100.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Tasa nominal                35%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Tasa efectiva sobre retiro 39%.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¿Consecuencias?</a:t>
            </a:r>
            <a:endParaRPr lang="es-CL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</a:rPr>
              <a:t>Sorpresas de la Renta Atribuida</a:t>
            </a:r>
            <a:endParaRPr lang="es-CL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</a:rPr>
              <a:t>En una sociedad mediados de año se retira un socio.</a:t>
            </a:r>
          </a:p>
          <a:p>
            <a:r>
              <a:rPr lang="es-CL" dirty="0" smtClean="0">
                <a:solidFill>
                  <a:srgbClr val="FFFF00"/>
                </a:solidFill>
              </a:rPr>
              <a:t>Al término del año  la sociedad muestra RAP</a:t>
            </a:r>
          </a:p>
          <a:p>
            <a:endParaRPr lang="es-CL" dirty="0" smtClean="0">
              <a:solidFill>
                <a:srgbClr val="FFFF00"/>
              </a:solidFill>
            </a:endParaRPr>
          </a:p>
          <a:p>
            <a:r>
              <a:rPr lang="es-CL" dirty="0" smtClean="0">
                <a:solidFill>
                  <a:srgbClr val="FFFF00"/>
                </a:solidFill>
              </a:rPr>
              <a:t>Los socios que se quedan terminan pagando los impuestos del socios que se fue.</a:t>
            </a:r>
            <a:endParaRPr lang="es-CL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</a:rPr>
              <a:t>Proposición de Reforma Constitucional Pro Estabilidad</a:t>
            </a:r>
            <a:endParaRPr lang="es-CL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</a:rPr>
              <a:t>Artículo:</a:t>
            </a:r>
          </a:p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</a:rPr>
              <a:t>	Las leyes relativas a materias tributarias no podrán ser modificadas sino transcurridos veinte años desde su entrada en vigencia.</a:t>
            </a:r>
            <a:endParaRPr lang="es-CL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</a:rPr>
              <a:t>Proposición de Reforma Constitucional </a:t>
            </a:r>
            <a:r>
              <a:rPr lang="es-CL" smtClean="0">
                <a:solidFill>
                  <a:srgbClr val="FFFF00"/>
                </a:solidFill>
              </a:rPr>
              <a:t>Pro Realismo</a:t>
            </a:r>
            <a:endParaRPr lang="es-CL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</a:rPr>
              <a:t>Artículo:</a:t>
            </a:r>
          </a:p>
          <a:p>
            <a:pPr>
              <a:buNone/>
            </a:pPr>
            <a:r>
              <a:rPr lang="es-CL" dirty="0" smtClean="0">
                <a:solidFill>
                  <a:srgbClr val="FFFF00"/>
                </a:solidFill>
              </a:rPr>
              <a:t>	Lo dispuesto en el artículo anterior no será aplicable en caso de una ley de reforma o modernización tributaria por causa de interés nacional calificada por el legislador.</a:t>
            </a:r>
            <a:endParaRPr lang="es-CL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AI ICHDT Template.potx" id="{BE30DAC6-ADD9-46EC-9A81-DD4CF978016D}" vid="{5D973027-CF9F-4A35-8511-BBD47EA6B1D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1AD1F4D-760B-4C90-86B9-31316F5C39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Primera Jornada Derecho Tributario UAI ICHDT Template</Template>
  <TotalTime>357</TotalTime>
  <Words>221</Words>
  <Application>Microsoft Office PowerPoint</Application>
  <PresentationFormat>Presentación en pantalla (4:3)</PresentationFormat>
  <Paragraphs>41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Arial Rounded MT Bold</vt:lpstr>
      <vt:lpstr>Calibri</vt:lpstr>
      <vt:lpstr>Tema de Office</vt:lpstr>
      <vt:lpstr>Presentación de PowerPoint</vt:lpstr>
      <vt:lpstr>Las Reformas Tributarias y la Seguridad Jurídica. </vt:lpstr>
      <vt:lpstr>La Reforma de 1990</vt:lpstr>
      <vt:lpstr>Los créditos externos y sobreendeudamiento.</vt:lpstr>
      <vt:lpstr>Los créditos externos y sobreendeudamiento.</vt:lpstr>
      <vt:lpstr>Las sorpresas de la renta atribuida</vt:lpstr>
      <vt:lpstr>Sorpresas de la Renta Atribuida</vt:lpstr>
      <vt:lpstr>Proposición de Reforma Constitucional Pro Estabilidad</vt:lpstr>
      <vt:lpstr>Proposición de Reforma Constitucional Pro Realismo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keywords/>
  <cp:lastModifiedBy>Usuario</cp:lastModifiedBy>
  <cp:revision>37</cp:revision>
  <dcterms:created xsi:type="dcterms:W3CDTF">2018-11-16T13:49:15Z</dcterms:created>
  <dcterms:modified xsi:type="dcterms:W3CDTF">2018-11-23T04:19:07Z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TC019600869991</vt:lpwstr>
  </property>
</Properties>
</file>