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0"/>
  </p:notesMasterIdLst>
  <p:sldIdLst>
    <p:sldId id="280" r:id="rId3"/>
    <p:sldId id="274" r:id="rId4"/>
    <p:sldId id="275" r:id="rId5"/>
    <p:sldId id="276" r:id="rId6"/>
    <p:sldId id="279" r:id="rId7"/>
    <p:sldId id="283" r:id="rId8"/>
    <p:sldId id="284" r:id="rId9"/>
  </p:sldIdLst>
  <p:sldSz cx="9144000" cy="6858000" type="screen4x3"/>
  <p:notesSz cx="6858000" cy="9144000"/>
  <p:defaultTextStyle>
    <a:defPPr>
      <a:defRPr lang="es-V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8F8F8"/>
    <a:srgbClr val="000000"/>
    <a:srgbClr val="FFCC66"/>
    <a:srgbClr val="FFFFCC"/>
    <a:srgbClr val="EAEAEA"/>
    <a:srgbClr val="FFFF6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4" autoAdjust="0"/>
  </p:normalViewPr>
  <p:slideViewPr>
    <p:cSldViewPr>
      <p:cViewPr varScale="1">
        <p:scale>
          <a:sx n="109" d="100"/>
          <a:sy n="109" d="100"/>
        </p:scale>
        <p:origin x="171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BC40C43-A0CA-4132-9E40-18354723A721}" type="datetimeFigureOut">
              <a:rPr lang="es-VE"/>
              <a:pPr>
                <a:defRPr/>
              </a:pPr>
              <a:t>19/11/2018</a:t>
            </a:fld>
            <a:endParaRPr lang="es-VE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VE" noProof="0" dirty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V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VE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5A75B01-8818-4657-B9FB-489D3D0BE58E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1938184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95D45-1234-4F01-B17D-D5628A6C32FC}" type="datetimeFigureOut">
              <a:rPr lang="es-CL" smtClean="0"/>
              <a:pPr>
                <a:defRPr/>
              </a:pPr>
              <a:t>19-11-2018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E8522-A8DB-4F06-987E-F9E6AED2E505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17FBF-0316-48B0-9512-F03F1B808335}" type="datetimeFigureOut">
              <a:rPr lang="es-CL" smtClean="0"/>
              <a:pPr>
                <a:defRPr/>
              </a:pPr>
              <a:t>19-11-2018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29159-C623-47B6-8C48-A55EF48AA3E7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D54B9-E2DE-4429-BADD-7BB8D7846175}" type="datetimeFigureOut">
              <a:rPr lang="es-CL" smtClean="0"/>
              <a:pPr>
                <a:defRPr/>
              </a:pPr>
              <a:t>19-11-2018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BFF32-EAAA-4CE4-833C-1943E55E2C68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6ADC2-8F02-4234-892B-72E6DA1C9A7E}" type="datetimeFigureOut">
              <a:rPr lang="es-CL" smtClean="0"/>
              <a:pPr>
                <a:defRPr/>
              </a:pPr>
              <a:t>19-11-2018</a:t>
            </a:fld>
            <a:endParaRPr lang="es-CL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C533E-2051-4A91-90F9-E12E6F7AD84B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9EE4F-C61A-4B28-8E0B-EAE60732C90C}" type="datetimeFigureOut">
              <a:rPr lang="es-CL" smtClean="0"/>
              <a:pPr>
                <a:defRPr/>
              </a:pPr>
              <a:t>19-11-2018</a:t>
            </a:fld>
            <a:endParaRPr lang="es-CL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A8AC5-5C4A-4751-9F87-4908E8E5EBCA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5CA25-C474-402D-A91C-5B59A42F4CA0}" type="datetimeFigureOut">
              <a:rPr lang="es-CL" smtClean="0"/>
              <a:pPr>
                <a:defRPr/>
              </a:pPr>
              <a:t>19-11-2018</a:t>
            </a:fld>
            <a:endParaRPr lang="es-CL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FADC5-556F-486B-A2DE-C645C89C96C5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445B7-75EE-4427-B072-AE84B6E64EE5}" type="datetimeFigureOut">
              <a:rPr lang="es-CL" smtClean="0"/>
              <a:pPr>
                <a:defRPr/>
              </a:pPr>
              <a:t>19-11-2018</a:t>
            </a:fld>
            <a:endParaRPr lang="es-CL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D09E0-66FE-4A28-9FC9-B51FEF66DB3E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554DF-D7D3-434A-A114-AFF9407E9179}" type="datetimeFigureOut">
              <a:rPr lang="es-CL" smtClean="0"/>
              <a:pPr>
                <a:defRPr/>
              </a:pPr>
              <a:t>19-11-2018</a:t>
            </a:fld>
            <a:endParaRPr lang="es-CL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BFE7-CF61-4CED-AC0C-4AAAAD337BDF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dirty="0" smtClean="0"/>
              <a:t>Haga clic en el icono para agregar una imagen</a:t>
            </a:r>
            <a:endParaRPr lang="es-CL" noProof="0" dirty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CEFDE-8617-4C1B-AD75-BB0C2DC694DF}" type="datetimeFigureOut">
              <a:rPr lang="es-CL" smtClean="0"/>
              <a:pPr>
                <a:defRPr/>
              </a:pPr>
              <a:t>19-11-2018</a:t>
            </a:fld>
            <a:endParaRPr lang="es-CL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3E0EC-2A81-4ABB-9F9A-A614722482CB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46D27-7344-4B3C-A2E0-A39C6DC2FB5F}" type="datetimeFigureOut">
              <a:rPr lang="es-CL" smtClean="0"/>
              <a:pPr>
                <a:defRPr/>
              </a:pPr>
              <a:t>19-11-2018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E8A17-5FA2-45BE-B64D-5F22C61AE8FD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B913E-6F76-498C-9B4F-3FDB85CCD4F4}" type="datetimeFigureOut">
              <a:rPr lang="es-CL" smtClean="0"/>
              <a:pPr>
                <a:defRPr/>
              </a:pPr>
              <a:t>19-11-2018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B8AA1-533F-4AFD-A5AA-15612E0A39A7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CL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CL" smtClean="0"/>
              <a:t>Haga clic para modificar el estilo de texto del patrón</a:t>
            </a:r>
          </a:p>
          <a:p>
            <a:pPr lvl="1"/>
            <a:r>
              <a:rPr lang="es-CL" smtClean="0"/>
              <a:t>Segundo nivel</a:t>
            </a:r>
          </a:p>
          <a:p>
            <a:pPr lvl="2"/>
            <a:r>
              <a:rPr lang="es-CL" smtClean="0"/>
              <a:t>Tercer nivel</a:t>
            </a:r>
          </a:p>
          <a:p>
            <a:pPr lvl="3"/>
            <a:r>
              <a:rPr lang="es-CL" smtClean="0"/>
              <a:t>Cuarto nivel</a:t>
            </a:r>
          </a:p>
          <a:p>
            <a:pPr lvl="4"/>
            <a:r>
              <a:rPr lang="es-CL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A1A776-E6C3-43D1-81DA-679603A15545}" type="datetimeFigureOut">
              <a:rPr lang="es-CL" smtClean="0"/>
              <a:pPr>
                <a:defRPr/>
              </a:pPr>
              <a:t>19-11-2018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A4E8BD-4B35-4100-A390-B19A8EA2DBC4}" type="slidenum">
              <a:rPr lang="es-CL" smtClean="0"/>
              <a:pPr>
                <a:defRPr/>
              </a:pPr>
              <a:t>‹Nº›</a:t>
            </a:fld>
            <a:endParaRPr lang="es-C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2852936"/>
            <a:ext cx="7772400" cy="1470025"/>
          </a:xfrm>
        </p:spPr>
        <p:txBody>
          <a:bodyPr/>
          <a:lstStyle/>
          <a:p>
            <a:r>
              <a:rPr lang="es-C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SOLUCIONES ALTERNATIVAS AL CONFLICTO </a:t>
            </a:r>
            <a:r>
              <a:rPr lang="es-C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TRIBUTARIO.</a:t>
            </a:r>
            <a:endParaRPr lang="es-CL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69368" y="4608711"/>
            <a:ext cx="6400800" cy="1752600"/>
          </a:xfrm>
        </p:spPr>
        <p:txBody>
          <a:bodyPr/>
          <a:lstStyle/>
          <a:p>
            <a:r>
              <a:rPr lang="es-CL" sz="14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M. Guzmán C.</a:t>
            </a:r>
            <a:endParaRPr lang="es-CL" sz="14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620688"/>
            <a:ext cx="2016224" cy="152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7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CONCILIACION</a:t>
            </a:r>
            <a:r>
              <a:rPr lang="es-CL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:</a:t>
            </a:r>
            <a:endParaRPr lang="es-CL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Desde la entrada en funciones de nuestro TTA hemos llamado a </a:t>
            </a:r>
            <a:r>
              <a:rPr lang="es-CL" sz="2400" i="1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conciliación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cuando lo estimábamos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pertinente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, conforme al Art. 262° y siguientes del C.P.C; </a:t>
            </a:r>
          </a:p>
          <a:p>
            <a:pPr algn="just"/>
            <a:r>
              <a:rPr lang="es-CL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S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i bien en los </a:t>
            </a:r>
            <a:r>
              <a:rPr lang="es-CL" sz="2400" i="1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“juicios tributarios” 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el Fisco tiene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interés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, su conocimiento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no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competía a un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tribunal ordinario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, sino  a uno especial.</a:t>
            </a:r>
          </a:p>
          <a:p>
            <a:pPr algn="just"/>
            <a:r>
              <a:rPr lang="es-CL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E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l procedimiento general de reclamación tributaria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no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es técnicamente un </a:t>
            </a:r>
            <a:r>
              <a:rPr lang="es-CL" sz="2400" i="1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“juicio de hacienda</a:t>
            </a:r>
            <a:r>
              <a:rPr lang="es-CL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”, acorde al título XVI del  Libro III, del C.P.C.</a:t>
            </a:r>
          </a:p>
        </p:txBody>
      </p:sp>
    </p:spTree>
    <p:extLst>
      <p:ext uri="{BB962C8B-B14F-4D97-AF65-F5344CB8AC3E}">
        <p14:creationId xmlns:p14="http://schemas.microsoft.com/office/powerpoint/2010/main" val="340798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1254" y="548680"/>
            <a:ext cx="8229600" cy="1143000"/>
          </a:xfrm>
        </p:spPr>
        <p:txBody>
          <a:bodyPr/>
          <a:lstStyle/>
          <a:p>
            <a:r>
              <a:rPr lang="es-CL" sz="36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OPORTUNIDAD EN QUE LLAMÁBAMOS:</a:t>
            </a:r>
            <a:endParaRPr lang="es-CL" sz="36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5576" y="2060848"/>
            <a:ext cx="8229600" cy="2980928"/>
          </a:xfrm>
        </p:spPr>
        <p:txBody>
          <a:bodyPr/>
          <a:lstStyle/>
          <a:p>
            <a:pPr algn="just"/>
            <a:r>
              <a:rPr lang="es-CL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Citadas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las partes para </a:t>
            </a:r>
            <a:r>
              <a:rPr lang="es-CL" sz="2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oír sentencia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.</a:t>
            </a:r>
          </a:p>
          <a:p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Inciso III, Art. 262° del C.P.C. y 148° del C.T. en relación al 3° del C.P.C.</a:t>
            </a:r>
          </a:p>
          <a:p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Proponiendo </a:t>
            </a:r>
            <a:r>
              <a:rPr lang="es-CL" sz="2400" i="1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“bases de arreglo”.</a:t>
            </a:r>
            <a:endParaRPr lang="es-CL" sz="2400" i="1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08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27584" y="2060848"/>
            <a:ext cx="7772400" cy="3744416"/>
          </a:xfrm>
        </p:spPr>
        <p:txBody>
          <a:bodyPr/>
          <a:lstStyle/>
          <a:p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- Determinar </a:t>
            </a:r>
            <a:r>
              <a:rPr lang="es-CL" sz="2000" b="0" i="1" cap="none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“bases de arreglo” </a:t>
            </a: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requiere casi del mismo procedimiento para establecer </a:t>
            </a:r>
            <a:r>
              <a:rPr lang="es-CL" sz="2000" b="0" cap="none" dirty="0">
                <a:solidFill>
                  <a:schemeClr val="bg1"/>
                </a:solidFill>
                <a:latin typeface="Arial Rounded MT Bold" panose="020F0704030504030204" pitchFamily="34" charset="0"/>
              </a:rPr>
              <a:t>los </a:t>
            </a:r>
            <a:r>
              <a:rPr lang="es-CL" sz="2000" b="0" i="1" cap="none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“puntos </a:t>
            </a:r>
            <a:r>
              <a:rPr lang="es-CL" sz="2000" b="0" i="1" cap="none" dirty="0">
                <a:solidFill>
                  <a:srgbClr val="FFFF00"/>
                </a:solidFill>
                <a:latin typeface="Arial Rounded MT Bold" panose="020F0704030504030204" pitchFamily="34" charset="0"/>
              </a:rPr>
              <a:t>de </a:t>
            </a:r>
            <a:r>
              <a:rPr lang="es-CL" sz="2000" b="0" i="1" cap="none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prueba” </a:t>
            </a:r>
            <a:r>
              <a:rPr lang="es-CL" sz="2000" b="0" cap="none" dirty="0">
                <a:solidFill>
                  <a:schemeClr val="bg1"/>
                </a:solidFill>
                <a:latin typeface="Arial Rounded MT Bold" panose="020F0704030504030204" pitchFamily="34" charset="0"/>
              </a:rPr>
              <a:t>y/o para dictar una </a:t>
            </a:r>
            <a:r>
              <a:rPr lang="es-CL" sz="2000" b="0" i="1" cap="none" dirty="0">
                <a:solidFill>
                  <a:srgbClr val="FFFF00"/>
                </a:solidFill>
                <a:latin typeface="Arial Rounded MT Bold" panose="020F0704030504030204" pitchFamily="34" charset="0"/>
              </a:rPr>
              <a:t>“sentencia definitiva</a:t>
            </a:r>
            <a:r>
              <a:rPr lang="es-CL" sz="2000" b="0" i="1" cap="none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”</a:t>
            </a: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.</a:t>
            </a:r>
            <a:b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                           </a:t>
            </a:r>
            <a:r>
              <a:rPr lang="es-CL" sz="2000" b="0" cap="none" dirty="0">
                <a:solidFill>
                  <a:schemeClr val="bg1"/>
                </a:solidFill>
                <a:latin typeface="Arial Rounded MT Bold" panose="020F0704030504030204" pitchFamily="34" charset="0"/>
              </a:rPr>
              <a:t/>
            </a:r>
            <a:br>
              <a:rPr lang="es-CL" sz="2000" b="0" cap="none" dirty="0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- </a:t>
            </a:r>
            <a:r>
              <a:rPr lang="es-CL" sz="2000" b="0" i="1" cap="none" dirty="0">
                <a:solidFill>
                  <a:srgbClr val="FFFF00"/>
                </a:solidFill>
                <a:latin typeface="Arial Rounded MT Bold" panose="020F0704030504030204" pitchFamily="34" charset="0"/>
              </a:rPr>
              <a:t>Existen</a:t>
            </a: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s-CL" sz="2000" b="0" cap="none" dirty="0">
                <a:solidFill>
                  <a:schemeClr val="bg1"/>
                </a:solidFill>
                <a:latin typeface="Arial Rounded MT Bold" panose="020F0704030504030204" pitchFamily="34" charset="0"/>
              </a:rPr>
              <a:t>limitaciones obvias: </a:t>
            </a: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el </a:t>
            </a:r>
            <a:r>
              <a:rPr lang="es-CL" sz="2000" b="0" cap="none" dirty="0">
                <a:solidFill>
                  <a:schemeClr val="bg1"/>
                </a:solidFill>
                <a:latin typeface="Arial Rounded MT Bold" panose="020F0704030504030204" pitchFamily="34" charset="0"/>
              </a:rPr>
              <a:t>juez no puede obrar como  amigable </a:t>
            </a: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componedor (Art. 263°), </a:t>
            </a:r>
            <a:r>
              <a:rPr lang="es-CL" sz="2000" b="0" cap="none" dirty="0">
                <a:solidFill>
                  <a:schemeClr val="bg1"/>
                </a:solidFill>
                <a:latin typeface="Arial Rounded MT Bold" panose="020F0704030504030204" pitchFamily="34" charset="0"/>
              </a:rPr>
              <a:t>por el principio  de la </a:t>
            </a:r>
            <a:r>
              <a:rPr lang="es-CL" sz="2000" b="0" i="1" cap="none" dirty="0">
                <a:solidFill>
                  <a:srgbClr val="FFFF00"/>
                </a:solidFill>
                <a:latin typeface="Arial Rounded MT Bold" panose="020F0704030504030204" pitchFamily="34" charset="0"/>
              </a:rPr>
              <a:t>legalidad</a:t>
            </a:r>
            <a:r>
              <a:rPr lang="es-CL" sz="2000" b="0" cap="none" dirty="0">
                <a:solidFill>
                  <a:schemeClr val="bg1"/>
                </a:solidFill>
                <a:latin typeface="Arial Rounded MT Bold" panose="020F0704030504030204" pitchFamily="34" charset="0"/>
              </a:rPr>
              <a:t> de los impuestos</a:t>
            </a: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. Art. 132° bis inc. II C.T., salvo las hipótesis que la misma norma indica.</a:t>
            </a:r>
            <a:b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/>
            </a:r>
            <a:b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- </a:t>
            </a:r>
            <a:r>
              <a:rPr lang="es-CL" sz="2000" b="0" i="1" cap="none" dirty="0">
                <a:solidFill>
                  <a:srgbClr val="FFFF00"/>
                </a:solidFill>
                <a:latin typeface="Arial Rounded MT Bold" panose="020F0704030504030204" pitchFamily="34" charset="0"/>
              </a:rPr>
              <a:t>Error</a:t>
            </a: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de </a:t>
            </a:r>
            <a:r>
              <a:rPr lang="es-CL" sz="2000" b="0" i="1" cap="none" dirty="0">
                <a:solidFill>
                  <a:srgbClr val="FFFF00"/>
                </a:solidFill>
                <a:latin typeface="Arial Rounded MT Bold" panose="020F0704030504030204" pitchFamily="34" charset="0"/>
              </a:rPr>
              <a:t>hecho</a:t>
            </a: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 o e </a:t>
            </a:r>
            <a:r>
              <a:rPr lang="es-CL" sz="2000" b="0" i="1" cap="none" dirty="0">
                <a:solidFill>
                  <a:srgbClr val="FFFF00"/>
                </a:solidFill>
                <a:latin typeface="Arial Rounded MT Bold" panose="020F0704030504030204" pitchFamily="34" charset="0"/>
              </a:rPr>
              <a:t>derecho</a:t>
            </a: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 en la determinación; </a:t>
            </a:r>
            <a:b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-</a:t>
            </a:r>
            <a:r>
              <a:rPr lang="es-CL" sz="2000" b="0" i="1" cap="none" dirty="0">
                <a:solidFill>
                  <a:srgbClr val="FFFF00"/>
                </a:solidFill>
                <a:latin typeface="Arial Rounded MT Bold" panose="020F0704030504030204" pitchFamily="34" charset="0"/>
              </a:rPr>
              <a:t>No</a:t>
            </a: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concurre el </a:t>
            </a:r>
            <a:r>
              <a:rPr lang="es-CL" sz="2000" b="0" i="1" cap="none" dirty="0">
                <a:solidFill>
                  <a:srgbClr val="FFFF00"/>
                </a:solidFill>
                <a:latin typeface="Arial Rounded MT Bold" panose="020F0704030504030204" pitchFamily="34" charset="0"/>
              </a:rPr>
              <a:t>hecho gravado</a:t>
            </a: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;</a:t>
            </a:r>
            <a:b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- </a:t>
            </a:r>
            <a:r>
              <a:rPr lang="es-CL" sz="2000" b="0" i="1" cap="none" dirty="0">
                <a:solidFill>
                  <a:srgbClr val="FFFF00"/>
                </a:solidFill>
                <a:latin typeface="Arial Rounded MT Bold" panose="020F0704030504030204" pitchFamily="34" charset="0"/>
              </a:rPr>
              <a:t>Impuestos excesivos </a:t>
            </a: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según antecedentes; </a:t>
            </a:r>
            <a:b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- </a:t>
            </a:r>
            <a:r>
              <a:rPr lang="es-CL" sz="2000" b="0" i="1" cap="none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Se impide el saneamiento</a:t>
            </a: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de </a:t>
            </a:r>
            <a:r>
              <a:rPr lang="es-CL" sz="2000" b="0" i="1" cap="none" dirty="0">
                <a:solidFill>
                  <a:srgbClr val="FFFF00"/>
                </a:solidFill>
                <a:latin typeface="Arial Rounded MT Bold" panose="020F0704030504030204" pitchFamily="34" charset="0"/>
              </a:rPr>
              <a:t>vicios de fondo</a:t>
            </a:r>
            <a:r>
              <a:rPr lang="es-CL" sz="2000" b="0" cap="none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.</a:t>
            </a:r>
            <a:endParaRPr lang="es-CL" sz="2000" b="0" cap="none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>
          <a:xfrm>
            <a:off x="726483" y="332657"/>
            <a:ext cx="7772400" cy="1368152"/>
          </a:xfrm>
        </p:spPr>
        <p:txBody>
          <a:bodyPr/>
          <a:lstStyle/>
          <a:p>
            <a:pPr algn="ctr"/>
            <a:r>
              <a:rPr lang="es-CL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CONSTRUCCION DE LAS BASES DE ARREGLO:</a:t>
            </a:r>
            <a:endParaRPr lang="es-CL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86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864096"/>
          </a:xfrm>
        </p:spPr>
        <p:txBody>
          <a:bodyPr/>
          <a:lstStyle/>
          <a:p>
            <a:r>
              <a:rPr lang="es-CL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METODOLOGIA:</a:t>
            </a:r>
            <a:endParaRPr lang="es-CL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1560" y="1556792"/>
            <a:ext cx="8136904" cy="4464496"/>
          </a:xfrm>
        </p:spPr>
        <p:txBody>
          <a:bodyPr/>
          <a:lstStyle/>
          <a:p>
            <a:pPr algn="just"/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El </a:t>
            </a:r>
            <a:r>
              <a:rPr lang="es-CL" sz="2400" i="1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análisis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comienza con:</a:t>
            </a:r>
          </a:p>
          <a:p>
            <a:pPr algn="just"/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1) El </a:t>
            </a:r>
            <a:r>
              <a:rPr lang="es-CL" sz="2400" i="1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F-22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y su respectiva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RLI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y/o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F-29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y los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recuadros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y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códigos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involucrados en la controversia.</a:t>
            </a:r>
          </a:p>
          <a:p>
            <a:pPr algn="just"/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2) La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carta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del SII donde objeta la declaración;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requerimiento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Ley 18.320, o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requerimiento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de antecedentes conforme a su plan de fiscalización.</a:t>
            </a:r>
          </a:p>
          <a:p>
            <a:pPr algn="just"/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3) La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citación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, original y complementaria, con sus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anexos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.</a:t>
            </a:r>
          </a:p>
          <a:p>
            <a:pPr algn="just"/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4) La solicitud de </a:t>
            </a:r>
            <a:r>
              <a:rPr lang="es-CL" sz="2400" i="1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prórroga</a:t>
            </a:r>
            <a:r>
              <a:rPr lang="es-CL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para dar respuesta a la citación y resolución que la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concede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.</a:t>
            </a:r>
          </a:p>
          <a:p>
            <a:pPr algn="just"/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5)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Respuesta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a la citación. (hoy modificado).</a:t>
            </a:r>
          </a:p>
          <a:p>
            <a:pPr algn="just"/>
            <a:endParaRPr lang="es-CL" sz="2400" dirty="0" smtClean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algn="just"/>
            <a:endParaRPr lang="es-CL" sz="2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71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864096"/>
          </a:xfrm>
        </p:spPr>
        <p:txBody>
          <a:bodyPr/>
          <a:lstStyle/>
          <a:p>
            <a:r>
              <a:rPr lang="es-CL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METODOLOGIA:</a:t>
            </a:r>
            <a:endParaRPr lang="es-CL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1560" y="1556792"/>
            <a:ext cx="8136904" cy="4464496"/>
          </a:xfrm>
        </p:spPr>
        <p:txBody>
          <a:bodyPr/>
          <a:lstStyle/>
          <a:p>
            <a:pPr algn="just"/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6) </a:t>
            </a:r>
            <a:r>
              <a:rPr lang="es-CL" sz="2400" i="1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Liquidación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.</a:t>
            </a:r>
          </a:p>
          <a:p>
            <a:pPr algn="just"/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7) Se </a:t>
            </a:r>
            <a:r>
              <a:rPr lang="es-CL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cotejan los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conceptos</a:t>
            </a:r>
            <a:r>
              <a:rPr lang="es-CL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y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partidas</a:t>
            </a:r>
            <a:r>
              <a:rPr lang="es-CL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citados</a:t>
            </a:r>
            <a:r>
              <a:rPr lang="es-CL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y posteriores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liquidados</a:t>
            </a:r>
            <a:r>
              <a:rPr lang="es-CL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, con  sus respectivos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elementos</a:t>
            </a:r>
            <a:r>
              <a:rPr lang="es-CL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(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operaciones</a:t>
            </a:r>
            <a:r>
              <a:rPr lang="es-CL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) que la configuran. Circular 63/2000.</a:t>
            </a:r>
          </a:p>
          <a:p>
            <a:pPr algn="just"/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8) Solicitud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RAF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.</a:t>
            </a:r>
          </a:p>
          <a:p>
            <a:pPr algn="just"/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8) Res. Ex que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resuelve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la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RAF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.</a:t>
            </a:r>
          </a:p>
          <a:p>
            <a:pPr algn="just"/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9)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Reclamo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.</a:t>
            </a:r>
          </a:p>
          <a:p>
            <a:pPr algn="just"/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10)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Contestación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del reclamo.</a:t>
            </a:r>
          </a:p>
          <a:p>
            <a:pPr algn="just"/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11)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Pruebas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adicionales del proceso.</a:t>
            </a:r>
          </a:p>
        </p:txBody>
      </p:sp>
    </p:spTree>
    <p:extLst>
      <p:ext uri="{BB962C8B-B14F-4D97-AF65-F5344CB8AC3E}">
        <p14:creationId xmlns:p14="http://schemas.microsoft.com/office/powerpoint/2010/main" val="280224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864096"/>
          </a:xfrm>
        </p:spPr>
        <p:txBody>
          <a:bodyPr/>
          <a:lstStyle/>
          <a:p>
            <a:r>
              <a:rPr lang="es-CL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OPORTUNIDAD:</a:t>
            </a:r>
            <a:endParaRPr lang="es-CL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1560" y="1556792"/>
            <a:ext cx="8136904" cy="4464496"/>
          </a:xfrm>
        </p:spPr>
        <p:txBody>
          <a:bodyPr/>
          <a:lstStyle/>
          <a:p>
            <a:pPr algn="just"/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La oportunidad legal actual </a:t>
            </a:r>
            <a:r>
              <a:rPr lang="es-CL" sz="2400" i="1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no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es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adecuada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; muchos de los antecedentes anteriores aun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no obran 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en el proceso.</a:t>
            </a:r>
          </a:p>
          <a:p>
            <a:pPr algn="just"/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Solicitamos -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previo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a llamar a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conciliación-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acompañar algunos de aquellos. </a:t>
            </a:r>
          </a:p>
          <a:p>
            <a:pPr algn="just"/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También lo  hacemos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previo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 a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recibir la causa a prueba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.</a:t>
            </a:r>
          </a:p>
          <a:p>
            <a:pPr algn="just"/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Obviamente también al </a:t>
            </a:r>
            <a:r>
              <a:rPr lang="es-CL" sz="2400" i="1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fallar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 como  </a:t>
            </a:r>
            <a:r>
              <a:rPr lang="es-CL" sz="2400" i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MMR</a:t>
            </a:r>
            <a:r>
              <a:rPr lang="es-CL" sz="2400" dirty="0" smtClean="0">
                <a:solidFill>
                  <a:schemeClr val="bg1"/>
                </a:solidFill>
                <a:latin typeface="Arial Rounded MT Bold" panose="020F07040305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257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AI ICHDT Template.potx" id="{BE30DAC6-ADD9-46EC-9A81-DD4CF978016D}" vid="{5D973027-CF9F-4A35-8511-BBD47EA6B1D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1AD1F4D-760B-4C90-86B9-31316F5C39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Primera Jornada Derecho Tributario UAI ICHDT Template</Template>
  <TotalTime>122</TotalTime>
  <Words>383</Words>
  <Application>Microsoft Office PowerPoint</Application>
  <PresentationFormat>Presentación en pantalla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Arial Rounded MT Bold</vt:lpstr>
      <vt:lpstr>Calibri</vt:lpstr>
      <vt:lpstr>Tema de Office</vt:lpstr>
      <vt:lpstr>SOLUCIONES ALTERNATIVAS AL CONFLICTO TRIBUTARIO.</vt:lpstr>
      <vt:lpstr>CONCILIACION:</vt:lpstr>
      <vt:lpstr>OPORTUNIDAD EN QUE LLAMÁBAMOS:</vt:lpstr>
      <vt:lpstr>- Determinar “bases de arreglo” requiere casi del mismo procedimiento para establecer los “puntos de prueba” y/o para dictar una “sentencia definitiva”.                              - Existen limitaciones obvias: el juez no puede obrar como  amigable componedor (Art. 263°), por el principio  de la legalidad de los impuestos. Art. 132° bis inc. II C.T., salvo las hipótesis que la misma norma indica.  - Error de hecho  o e derecho  en la determinación;  -No concurre el hecho gravado; - Impuestos excesivos según antecedentes;  - Se impide el saneamiento de vicios de fondo.</vt:lpstr>
      <vt:lpstr>METODOLOGIA:</vt:lpstr>
      <vt:lpstr>METODOLOGIA:</vt:lpstr>
      <vt:lpstr>OPORTUNIDAD: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Mario Guzmán Cortes</dc:creator>
  <cp:keywords/>
  <cp:lastModifiedBy>Mario Guzmán Cortes</cp:lastModifiedBy>
  <cp:revision>16</cp:revision>
  <dcterms:created xsi:type="dcterms:W3CDTF">2018-11-16T16:06:14Z</dcterms:created>
  <dcterms:modified xsi:type="dcterms:W3CDTF">2018-11-19T12:32:14Z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TC019600869991</vt:lpwstr>
  </property>
</Properties>
</file>